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12192000" cy="6858000"/>
  <p:notesSz cx="6718300" cy="98552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91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4"/>
    <p:restoredTop sz="94747"/>
  </p:normalViewPr>
  <p:slideViewPr>
    <p:cSldViewPr snapToGrid="0" snapToObjects="1">
      <p:cViewPr varScale="1">
        <p:scale>
          <a:sx n="91" d="100"/>
          <a:sy n="91" d="100"/>
        </p:scale>
        <p:origin x="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1EB90-A664-E84E-8D97-8AFEA98F501F}" type="doc">
      <dgm:prSet loTypeId="urn:microsoft.com/office/officeart/2005/8/layout/radial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A2143F95-4E3D-1047-83F0-2D5267707804}">
      <dgm:prSet phldrT="[Testo]" custT="1"/>
      <dgm:spPr/>
      <dgm:t>
        <a:bodyPr/>
        <a:lstStyle/>
        <a:p>
          <a:r>
            <a:rPr lang="it-IT" sz="2000" b="1" dirty="0">
              <a:solidFill>
                <a:schemeClr val="accent6">
                  <a:lumMod val="50000"/>
                </a:schemeClr>
              </a:solidFill>
              <a:latin typeface="+mn-lt"/>
            </a:rPr>
            <a:t>Rapporto riesame </a:t>
          </a:r>
          <a:r>
            <a:rPr lang="it-IT" sz="2000" b="1" dirty="0" smtClean="0">
              <a:solidFill>
                <a:schemeClr val="accent6">
                  <a:lumMod val="50000"/>
                </a:schemeClr>
              </a:solidFill>
              <a:latin typeface="+mn-lt"/>
            </a:rPr>
            <a:t>ciclico</a:t>
          </a:r>
        </a:p>
      </dgm:t>
    </dgm:pt>
    <dgm:pt modelId="{2DA95071-87AD-E34A-93D0-E3BCDB014B0E}" type="parTrans" cxnId="{5E069256-23BA-8B42-8FCE-78F6091A9D17}">
      <dgm:prSet/>
      <dgm:spPr/>
      <dgm:t>
        <a:bodyPr/>
        <a:lstStyle/>
        <a:p>
          <a:endParaRPr lang="it-IT"/>
        </a:p>
      </dgm:t>
    </dgm:pt>
    <dgm:pt modelId="{72C59A46-CDA2-CF49-A3A5-A76EA1E1B424}" type="sibTrans" cxnId="{5E069256-23BA-8B42-8FCE-78F6091A9D17}">
      <dgm:prSet/>
      <dgm:spPr/>
      <dgm:t>
        <a:bodyPr/>
        <a:lstStyle/>
        <a:p>
          <a:endParaRPr lang="it-IT"/>
        </a:p>
      </dgm:t>
    </dgm:pt>
    <dgm:pt modelId="{0C5D95AD-3B20-764A-9C3A-B153CC30770E}">
      <dgm:prSet phldrT="[Testo]" custT="1"/>
      <dgm:spPr/>
      <dgm:t>
        <a:bodyPr/>
        <a:lstStyle/>
        <a:p>
          <a:r>
            <a:rPr lang="it-IT" sz="1600" dirty="0">
              <a:solidFill>
                <a:schemeClr val="tx1"/>
              </a:solidFill>
            </a:rPr>
            <a:t>Progettare un </a:t>
          </a:r>
          <a:r>
            <a:rPr lang="it-IT" sz="1600" b="1" dirty="0">
              <a:solidFill>
                <a:schemeClr val="tx1"/>
              </a:solidFill>
            </a:rPr>
            <a:t>seminario di riflessione </a:t>
          </a:r>
          <a:r>
            <a:rPr lang="it-IT" sz="1600" dirty="0">
              <a:solidFill>
                <a:schemeClr val="tx1"/>
              </a:solidFill>
            </a:rPr>
            <a:t>critica sulle prove di valutazione al fine di sperimentare nuove modalità</a:t>
          </a:r>
          <a:endParaRPr lang="it-IT" sz="1600" dirty="0"/>
        </a:p>
      </dgm:t>
    </dgm:pt>
    <dgm:pt modelId="{BE6E3342-BAAF-5F4B-ADFA-EF9359012E4E}" type="parTrans" cxnId="{1D9C2737-25D9-3744-BF25-87CFD42276A6}">
      <dgm:prSet/>
      <dgm:spPr/>
      <dgm:t>
        <a:bodyPr/>
        <a:lstStyle/>
        <a:p>
          <a:endParaRPr lang="it-IT"/>
        </a:p>
      </dgm:t>
    </dgm:pt>
    <dgm:pt modelId="{2E5A2350-6142-F64B-A72D-1D01FBD854B3}" type="sibTrans" cxnId="{1D9C2737-25D9-3744-BF25-87CFD42276A6}">
      <dgm:prSet/>
      <dgm:spPr/>
      <dgm:t>
        <a:bodyPr/>
        <a:lstStyle/>
        <a:p>
          <a:endParaRPr lang="it-IT"/>
        </a:p>
      </dgm:t>
    </dgm:pt>
    <dgm:pt modelId="{4CC0F530-6695-274A-A8F2-4C4713F1166F}">
      <dgm:prSet phldrT="[Testo]" custT="1"/>
      <dgm:spPr/>
      <dgm:t>
        <a:bodyPr/>
        <a:lstStyle/>
        <a:p>
          <a:r>
            <a:rPr lang="it-IT" sz="1600" dirty="0">
              <a:solidFill>
                <a:schemeClr val="tx1"/>
              </a:solidFill>
            </a:rPr>
            <a:t>Monitorare la </a:t>
          </a:r>
          <a:r>
            <a:rPr lang="it-IT" sz="1600" b="1" dirty="0">
              <a:solidFill>
                <a:schemeClr val="tx1"/>
              </a:solidFill>
            </a:rPr>
            <a:t>proporzione degli studenti che elude</a:t>
          </a:r>
          <a:r>
            <a:rPr lang="it-IT" sz="1600" dirty="0">
              <a:solidFill>
                <a:schemeClr val="tx1"/>
              </a:solidFill>
            </a:rPr>
            <a:t> la </a:t>
          </a:r>
          <a:r>
            <a:rPr lang="it-IT" sz="1600" b="1" dirty="0">
              <a:solidFill>
                <a:schemeClr val="tx1"/>
              </a:solidFill>
            </a:rPr>
            <a:t>raccomandazione</a:t>
          </a:r>
          <a:r>
            <a:rPr lang="it-IT" sz="1600" dirty="0">
              <a:solidFill>
                <a:schemeClr val="tx1"/>
              </a:solidFill>
            </a:rPr>
            <a:t> di effettuare almeno </a:t>
          </a:r>
          <a:r>
            <a:rPr lang="it-IT" sz="1600" b="1" dirty="0">
              <a:solidFill>
                <a:schemeClr val="tx1"/>
              </a:solidFill>
            </a:rPr>
            <a:t>11 ore di riposo </a:t>
          </a:r>
          <a:r>
            <a:rPr lang="it-IT" sz="1600" dirty="0">
              <a:solidFill>
                <a:schemeClr val="tx1"/>
              </a:solidFill>
            </a:rPr>
            <a:t>tra una presenza in turno ed un'altra, individuando le cause</a:t>
          </a:r>
          <a:endParaRPr lang="it-IT" sz="1600" dirty="0"/>
        </a:p>
      </dgm:t>
    </dgm:pt>
    <dgm:pt modelId="{5DD29192-C815-FD4E-B7E1-1C61357D3C9A}" type="parTrans" cxnId="{4CD673D5-9ECB-9E4E-A7B8-2551C5AAEC01}">
      <dgm:prSet/>
      <dgm:spPr/>
      <dgm:t>
        <a:bodyPr/>
        <a:lstStyle/>
        <a:p>
          <a:endParaRPr lang="it-IT"/>
        </a:p>
      </dgm:t>
    </dgm:pt>
    <dgm:pt modelId="{C8FDE6C7-625F-7F46-8E64-D3C5BF070850}" type="sibTrans" cxnId="{4CD673D5-9ECB-9E4E-A7B8-2551C5AAEC01}">
      <dgm:prSet/>
      <dgm:spPr/>
      <dgm:t>
        <a:bodyPr/>
        <a:lstStyle/>
        <a:p>
          <a:endParaRPr lang="it-IT"/>
        </a:p>
      </dgm:t>
    </dgm:pt>
    <dgm:pt modelId="{A9013C20-0133-244E-A7BD-C505797CBCC9}">
      <dgm:prSet phldrT="[Testo]" custT="1"/>
      <dgm:spPr/>
      <dgm:t>
        <a:bodyPr/>
        <a:lstStyle/>
        <a:p>
          <a:r>
            <a:rPr lang="it-IT" sz="1600" dirty="0">
              <a:solidFill>
                <a:schemeClr val="tx1"/>
              </a:solidFill>
            </a:rPr>
            <a:t>Attivare azioni per collegare il sistema informatico ‘gestione studenti in tirocinio’ con quello attinente alla </a:t>
          </a:r>
          <a:r>
            <a:rPr lang="it-IT" sz="1600" b="1" dirty="0">
              <a:solidFill>
                <a:schemeClr val="tx1"/>
              </a:solidFill>
            </a:rPr>
            <a:t>valorizzazione economica dei tutor clinici e formativa (riconoscimento ECM)</a:t>
          </a:r>
          <a:endParaRPr lang="it-IT" sz="1600" dirty="0"/>
        </a:p>
      </dgm:t>
    </dgm:pt>
    <dgm:pt modelId="{E0572D54-2627-9B46-804E-D201B8F081D4}" type="parTrans" cxnId="{1468DDB8-DB31-DC4F-AA16-9B3718A5BCB0}">
      <dgm:prSet/>
      <dgm:spPr/>
      <dgm:t>
        <a:bodyPr/>
        <a:lstStyle/>
        <a:p>
          <a:endParaRPr lang="it-IT"/>
        </a:p>
      </dgm:t>
    </dgm:pt>
    <dgm:pt modelId="{B1603694-90C4-6040-91F7-D80988B81B1E}" type="sibTrans" cxnId="{1468DDB8-DB31-DC4F-AA16-9B3718A5BCB0}">
      <dgm:prSet/>
      <dgm:spPr/>
      <dgm:t>
        <a:bodyPr/>
        <a:lstStyle/>
        <a:p>
          <a:endParaRPr lang="it-IT"/>
        </a:p>
      </dgm:t>
    </dgm:pt>
    <dgm:pt modelId="{E93F3BD0-DD35-104E-8E52-3EC5E85DA1C2}">
      <dgm:prSet phldrT="[Testo]" custT="1"/>
      <dgm:spPr/>
      <dgm:t>
        <a:bodyPr/>
        <a:lstStyle/>
        <a:p>
          <a:r>
            <a:rPr lang="it-IT" sz="1600" dirty="0">
              <a:solidFill>
                <a:schemeClr val="tx1"/>
              </a:solidFill>
            </a:rPr>
            <a:t>Attivare il processo di diffusione a tutte le Aziende del SSR della rete formativa del </a:t>
          </a:r>
          <a:r>
            <a:rPr lang="it-IT" sz="1600" dirty="0" err="1">
              <a:solidFill>
                <a:schemeClr val="tx1"/>
              </a:solidFill>
            </a:rPr>
            <a:t>CdS</a:t>
          </a:r>
          <a:r>
            <a:rPr lang="it-IT" sz="1600" dirty="0">
              <a:solidFill>
                <a:schemeClr val="tx1"/>
              </a:solidFill>
            </a:rPr>
            <a:t> </a:t>
          </a:r>
          <a:r>
            <a:rPr lang="it-IT" sz="1600" b="1" dirty="0">
              <a:solidFill>
                <a:schemeClr val="tx1"/>
              </a:solidFill>
            </a:rPr>
            <a:t>l’utilizzo sistematico del badge, </a:t>
          </a:r>
          <a:r>
            <a:rPr lang="it-IT" sz="1600" dirty="0">
              <a:solidFill>
                <a:schemeClr val="tx1"/>
              </a:solidFill>
            </a:rPr>
            <a:t>sistema di tracciabilità della presenza dello studente in tirocinio</a:t>
          </a:r>
          <a:endParaRPr lang="it-IT" sz="1600" dirty="0"/>
        </a:p>
      </dgm:t>
    </dgm:pt>
    <dgm:pt modelId="{DAFE16D0-4930-494C-B44F-A4612D5238C3}" type="parTrans" cxnId="{2472BFB8-D404-964A-8C0D-6F90C2A49517}">
      <dgm:prSet/>
      <dgm:spPr/>
      <dgm:t>
        <a:bodyPr/>
        <a:lstStyle/>
        <a:p>
          <a:endParaRPr lang="it-IT"/>
        </a:p>
      </dgm:t>
    </dgm:pt>
    <dgm:pt modelId="{B09004B4-E267-5946-A68F-434C97ECA7A7}" type="sibTrans" cxnId="{2472BFB8-D404-964A-8C0D-6F90C2A49517}">
      <dgm:prSet/>
      <dgm:spPr/>
      <dgm:t>
        <a:bodyPr/>
        <a:lstStyle/>
        <a:p>
          <a:endParaRPr lang="it-IT"/>
        </a:p>
      </dgm:t>
    </dgm:pt>
    <dgm:pt modelId="{0DDF341A-35F9-8244-9417-4BBFEB5148E1}">
      <dgm:prSet phldrT="[Testo]" custT="1"/>
      <dgm:spPr/>
      <dgm:t>
        <a:bodyPr/>
        <a:lstStyle/>
        <a:p>
          <a:r>
            <a:rPr lang="it-IT" sz="1600" dirty="0">
              <a:solidFill>
                <a:schemeClr val="tx1"/>
              </a:solidFill>
            </a:rPr>
            <a:t>Partecipare ad un </a:t>
          </a:r>
          <a:r>
            <a:rPr lang="it-IT" sz="1600" b="1" dirty="0">
              <a:solidFill>
                <a:schemeClr val="tx1"/>
              </a:solidFill>
            </a:rPr>
            <a:t>Progetto Erasmus+ </a:t>
          </a:r>
          <a:r>
            <a:rPr lang="it-IT" sz="1600" b="1" dirty="0" err="1">
              <a:solidFill>
                <a:schemeClr val="tx1"/>
              </a:solidFill>
            </a:rPr>
            <a:t>Key</a:t>
          </a:r>
          <a:r>
            <a:rPr lang="it-IT" sz="1600" b="1" dirty="0">
              <a:solidFill>
                <a:schemeClr val="tx1"/>
              </a:solidFill>
            </a:rPr>
            <a:t> actions2 </a:t>
          </a:r>
          <a:r>
            <a:rPr lang="it-IT" sz="1600" dirty="0">
              <a:solidFill>
                <a:schemeClr val="tx1"/>
              </a:solidFill>
            </a:rPr>
            <a:t>- “</a:t>
          </a:r>
          <a:r>
            <a:rPr lang="it-IT" sz="1600" dirty="0" err="1">
              <a:solidFill>
                <a:schemeClr val="tx1"/>
              </a:solidFill>
            </a:rPr>
            <a:t>Cooperation</a:t>
          </a:r>
          <a:r>
            <a:rPr lang="it-IT" sz="1600" dirty="0">
              <a:solidFill>
                <a:schemeClr val="tx1"/>
              </a:solidFill>
            </a:rPr>
            <a:t> for </a:t>
          </a:r>
          <a:r>
            <a:rPr lang="it-IT" sz="1600" dirty="0" err="1">
              <a:solidFill>
                <a:schemeClr val="tx1"/>
              </a:solidFill>
            </a:rPr>
            <a:t>innovation</a:t>
          </a:r>
          <a:r>
            <a:rPr lang="it-IT" sz="1600" dirty="0">
              <a:solidFill>
                <a:schemeClr val="tx1"/>
              </a:solidFill>
            </a:rPr>
            <a:t> and the </a:t>
          </a:r>
          <a:r>
            <a:rPr lang="it-IT" sz="1600" dirty="0" err="1">
              <a:solidFill>
                <a:schemeClr val="tx1"/>
              </a:solidFill>
            </a:rPr>
            <a:t>exchange</a:t>
          </a:r>
          <a:r>
            <a:rPr lang="it-IT" sz="1600" dirty="0">
              <a:solidFill>
                <a:schemeClr val="tx1"/>
              </a:solidFill>
            </a:rPr>
            <a:t> of </a:t>
          </a:r>
          <a:r>
            <a:rPr lang="it-IT" sz="1600" dirty="0" err="1">
              <a:solidFill>
                <a:schemeClr val="tx1"/>
              </a:solidFill>
            </a:rPr>
            <a:t>good</a:t>
          </a:r>
          <a:r>
            <a:rPr lang="it-IT" sz="1600" dirty="0">
              <a:solidFill>
                <a:schemeClr val="tx1"/>
              </a:solidFill>
            </a:rPr>
            <a:t> </a:t>
          </a:r>
          <a:r>
            <a:rPr lang="it-IT" sz="1600" dirty="0" err="1">
              <a:solidFill>
                <a:schemeClr val="tx1"/>
              </a:solidFill>
            </a:rPr>
            <a:t>practice</a:t>
          </a:r>
          <a:r>
            <a:rPr lang="it-IT" sz="1600" dirty="0">
              <a:solidFill>
                <a:schemeClr val="tx1"/>
              </a:solidFill>
            </a:rPr>
            <a:t>”</a:t>
          </a:r>
          <a:endParaRPr lang="it-IT" sz="1600" dirty="0"/>
        </a:p>
      </dgm:t>
    </dgm:pt>
    <dgm:pt modelId="{E76B0B17-6021-B849-B1E0-B051111EBF77}" type="parTrans" cxnId="{A28F5682-252C-F04E-91A4-ACF91A1FFD6B}">
      <dgm:prSet/>
      <dgm:spPr/>
      <dgm:t>
        <a:bodyPr/>
        <a:lstStyle/>
        <a:p>
          <a:endParaRPr lang="it-IT"/>
        </a:p>
      </dgm:t>
    </dgm:pt>
    <dgm:pt modelId="{46672E0F-1470-424F-A6C6-3C1B53135070}" type="sibTrans" cxnId="{A28F5682-252C-F04E-91A4-ACF91A1FFD6B}">
      <dgm:prSet/>
      <dgm:spPr/>
      <dgm:t>
        <a:bodyPr/>
        <a:lstStyle/>
        <a:p>
          <a:endParaRPr lang="it-IT"/>
        </a:p>
      </dgm:t>
    </dgm:pt>
    <dgm:pt modelId="{E76334B9-119E-5F4F-A051-55E3D24D8FDC}">
      <dgm:prSet phldrT="[Testo]" custT="1"/>
      <dgm:spPr/>
      <dgm:t>
        <a:bodyPr/>
        <a:lstStyle/>
        <a:p>
          <a:r>
            <a:rPr lang="it-IT" sz="1600" b="1" dirty="0">
              <a:solidFill>
                <a:schemeClr val="tx1"/>
              </a:solidFill>
            </a:rPr>
            <a:t>Progettare il Diploma </a:t>
          </a:r>
          <a:r>
            <a:rPr lang="it-IT" sz="1600" b="1" dirty="0" err="1">
              <a:solidFill>
                <a:schemeClr val="tx1"/>
              </a:solidFill>
            </a:rPr>
            <a:t>Supplement</a:t>
          </a:r>
          <a:r>
            <a:rPr lang="it-IT" sz="1600" b="1" dirty="0">
              <a:solidFill>
                <a:schemeClr val="tx1"/>
              </a:solidFill>
            </a:rPr>
            <a:t> </a:t>
          </a:r>
          <a:r>
            <a:rPr lang="it-IT" sz="1600" dirty="0">
              <a:solidFill>
                <a:schemeClr val="tx1"/>
              </a:solidFill>
            </a:rPr>
            <a:t>alla luce dei Descrittori di Dublino per facilitare l’ingresso nel mondo del lavoro</a:t>
          </a:r>
          <a:endParaRPr lang="it-IT" sz="1600" dirty="0"/>
        </a:p>
      </dgm:t>
    </dgm:pt>
    <dgm:pt modelId="{95A64086-7565-E842-A4E2-A27383C4BD93}" type="parTrans" cxnId="{55462E49-0796-ED41-A7CB-ED0486C732FC}">
      <dgm:prSet/>
      <dgm:spPr/>
      <dgm:t>
        <a:bodyPr/>
        <a:lstStyle/>
        <a:p>
          <a:endParaRPr lang="it-IT"/>
        </a:p>
      </dgm:t>
    </dgm:pt>
    <dgm:pt modelId="{4083F193-9E0F-E04C-BA84-D7BFD597FE97}" type="sibTrans" cxnId="{55462E49-0796-ED41-A7CB-ED0486C732FC}">
      <dgm:prSet/>
      <dgm:spPr/>
      <dgm:t>
        <a:bodyPr/>
        <a:lstStyle/>
        <a:p>
          <a:endParaRPr lang="it-IT"/>
        </a:p>
      </dgm:t>
    </dgm:pt>
    <dgm:pt modelId="{F523D408-8BD1-0E43-8F3D-C1EDBF80ED5B}">
      <dgm:prSet phldrT="[Testo]" custT="1"/>
      <dgm:spPr/>
      <dgm:t>
        <a:bodyPr/>
        <a:lstStyle/>
        <a:p>
          <a:r>
            <a:rPr lang="it-IT" sz="1600" dirty="0">
              <a:solidFill>
                <a:schemeClr val="tx1"/>
              </a:solidFill>
            </a:rPr>
            <a:t>Progettare </a:t>
          </a:r>
          <a:r>
            <a:rPr lang="it-IT" sz="1600" b="1" dirty="0">
              <a:solidFill>
                <a:schemeClr val="tx1"/>
              </a:solidFill>
            </a:rPr>
            <a:t>studio di settore</a:t>
          </a:r>
          <a:r>
            <a:rPr lang="it-IT" sz="1600" dirty="0">
              <a:solidFill>
                <a:schemeClr val="tx1"/>
              </a:solidFill>
            </a:rPr>
            <a:t> per ottenere </a:t>
          </a:r>
          <a:r>
            <a:rPr lang="it-IT" sz="1600" b="1" dirty="0">
              <a:solidFill>
                <a:schemeClr val="tx1"/>
              </a:solidFill>
            </a:rPr>
            <a:t>informazioni sul gap </a:t>
          </a:r>
          <a:r>
            <a:rPr lang="it-IT" sz="1600" dirty="0">
              <a:solidFill>
                <a:schemeClr val="tx1"/>
              </a:solidFill>
            </a:rPr>
            <a:t>tra funzioni e </a:t>
          </a:r>
          <a:r>
            <a:rPr lang="it-IT" sz="1600" b="1" dirty="0">
              <a:solidFill>
                <a:schemeClr val="tx1"/>
              </a:solidFill>
            </a:rPr>
            <a:t>competenze attese e dimostrate</a:t>
          </a:r>
          <a:endParaRPr lang="it-IT" sz="1600" dirty="0"/>
        </a:p>
      </dgm:t>
    </dgm:pt>
    <dgm:pt modelId="{AAA9BCBB-574D-2B45-AD2A-5AC9F3DCE152}" type="parTrans" cxnId="{A1480D33-E245-8D42-BA12-AF458F585B25}">
      <dgm:prSet/>
      <dgm:spPr/>
      <dgm:t>
        <a:bodyPr/>
        <a:lstStyle/>
        <a:p>
          <a:endParaRPr lang="it-IT"/>
        </a:p>
      </dgm:t>
    </dgm:pt>
    <dgm:pt modelId="{5BABC64D-693C-6C40-9073-D3207A0D99D9}" type="sibTrans" cxnId="{A1480D33-E245-8D42-BA12-AF458F585B25}">
      <dgm:prSet/>
      <dgm:spPr/>
      <dgm:t>
        <a:bodyPr/>
        <a:lstStyle/>
        <a:p>
          <a:endParaRPr lang="it-IT"/>
        </a:p>
      </dgm:t>
    </dgm:pt>
    <dgm:pt modelId="{1752EEB8-C088-064C-89CC-B2D4F9CBCF59}">
      <dgm:prSet phldrT="[Testo]" custT="1"/>
      <dgm:spPr/>
      <dgm:t>
        <a:bodyPr/>
        <a:lstStyle/>
        <a:p>
          <a:r>
            <a:rPr lang="it-IT" sz="1600" b="1" dirty="0">
              <a:solidFill>
                <a:schemeClr val="tx1"/>
              </a:solidFill>
            </a:rPr>
            <a:t>Mappare</a:t>
          </a:r>
          <a:r>
            <a:rPr lang="it-IT" sz="1600" dirty="0">
              <a:solidFill>
                <a:schemeClr val="tx1"/>
              </a:solidFill>
            </a:rPr>
            <a:t> le diverse </a:t>
          </a:r>
          <a:r>
            <a:rPr lang="it-IT" sz="1600" b="1" dirty="0">
              <a:solidFill>
                <a:schemeClr val="tx1"/>
              </a:solidFill>
            </a:rPr>
            <a:t>modalità di valutazione </a:t>
          </a:r>
          <a:r>
            <a:rPr lang="it-IT" sz="1600" dirty="0">
              <a:solidFill>
                <a:schemeClr val="tx1"/>
              </a:solidFill>
            </a:rPr>
            <a:t>utilizzate dai docenti </a:t>
          </a:r>
          <a:r>
            <a:rPr lang="it-IT" sz="1600" b="1" dirty="0">
              <a:solidFill>
                <a:schemeClr val="tx1"/>
              </a:solidFill>
            </a:rPr>
            <a:t>per verificare la capacità delle prove di misurare effettivamente i risultati di apprendimento</a:t>
          </a:r>
          <a:endParaRPr lang="it-IT" sz="1600" dirty="0"/>
        </a:p>
      </dgm:t>
    </dgm:pt>
    <dgm:pt modelId="{32658959-73FB-7C4D-89D8-2F351749A2BA}" type="parTrans" cxnId="{1373664F-BC36-924F-AB16-4247DDCA3725}">
      <dgm:prSet/>
      <dgm:spPr/>
      <dgm:t>
        <a:bodyPr/>
        <a:lstStyle/>
        <a:p>
          <a:endParaRPr lang="it-IT"/>
        </a:p>
      </dgm:t>
    </dgm:pt>
    <dgm:pt modelId="{33867592-810C-F64A-8F98-86F80115B7E5}" type="sibTrans" cxnId="{1373664F-BC36-924F-AB16-4247DDCA3725}">
      <dgm:prSet/>
      <dgm:spPr/>
      <dgm:t>
        <a:bodyPr/>
        <a:lstStyle/>
        <a:p>
          <a:endParaRPr lang="it-IT"/>
        </a:p>
      </dgm:t>
    </dgm:pt>
    <dgm:pt modelId="{93ED894E-1A3B-134F-A05B-EDD719D56C0F}">
      <dgm:prSet custT="1"/>
      <dgm:spPr/>
      <dgm:t>
        <a:bodyPr/>
        <a:lstStyle/>
        <a:p>
          <a:r>
            <a:rPr lang="it-IT" sz="1600" dirty="0">
              <a:solidFill>
                <a:schemeClr val="tx1"/>
              </a:solidFill>
            </a:rPr>
            <a:t>Attivare </a:t>
          </a:r>
          <a:r>
            <a:rPr lang="it-IT" sz="1600" b="1" dirty="0">
              <a:solidFill>
                <a:schemeClr val="tx1"/>
              </a:solidFill>
            </a:rPr>
            <a:t>Commissione</a:t>
          </a:r>
          <a:r>
            <a:rPr lang="it-IT" sz="1600" dirty="0">
              <a:solidFill>
                <a:schemeClr val="tx1"/>
              </a:solidFill>
            </a:rPr>
            <a:t> ad hoc per la </a:t>
          </a:r>
          <a:r>
            <a:rPr lang="it-IT" sz="1600" b="1" dirty="0">
              <a:solidFill>
                <a:schemeClr val="tx1"/>
              </a:solidFill>
            </a:rPr>
            <a:t>valutazione dei programmi </a:t>
          </a:r>
          <a:r>
            <a:rPr lang="it-IT" sz="1400" dirty="0">
              <a:solidFill>
                <a:schemeClr val="tx1"/>
              </a:solidFill>
            </a:rPr>
            <a:t> </a:t>
          </a:r>
          <a:endParaRPr lang="it-IT" sz="1400" b="1" dirty="0">
            <a:solidFill>
              <a:schemeClr val="tx1"/>
            </a:solidFill>
          </a:endParaRPr>
        </a:p>
      </dgm:t>
    </dgm:pt>
    <dgm:pt modelId="{61E66C54-43B5-E54C-92C9-71C82447943C}" type="parTrans" cxnId="{4BF0F9BA-B43B-7A49-ABC9-4033160D68EF}">
      <dgm:prSet/>
      <dgm:spPr/>
      <dgm:t>
        <a:bodyPr/>
        <a:lstStyle/>
        <a:p>
          <a:endParaRPr lang="it-IT"/>
        </a:p>
      </dgm:t>
    </dgm:pt>
    <dgm:pt modelId="{CC2FD311-002B-BE4B-83D3-FEBDDEF32620}" type="sibTrans" cxnId="{4BF0F9BA-B43B-7A49-ABC9-4033160D68EF}">
      <dgm:prSet/>
      <dgm:spPr/>
      <dgm:t>
        <a:bodyPr/>
        <a:lstStyle/>
        <a:p>
          <a:endParaRPr lang="it-IT"/>
        </a:p>
      </dgm:t>
    </dgm:pt>
    <dgm:pt modelId="{517F6271-C9AE-C64B-932B-70EE43EDFDB4}" type="pres">
      <dgm:prSet presAssocID="{A641EB90-A664-E84E-8D97-8AFEA98F501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54F9CA7-FD69-FF46-8BAC-05F6F68C73EE}" type="pres">
      <dgm:prSet presAssocID="{A2143F95-4E3D-1047-83F0-2D5267707804}" presName="centerShape" presStyleLbl="node0" presStyleIdx="0" presStyleCnt="1" custScaleX="168640"/>
      <dgm:spPr/>
      <dgm:t>
        <a:bodyPr/>
        <a:lstStyle/>
        <a:p>
          <a:endParaRPr lang="it-IT"/>
        </a:p>
      </dgm:t>
    </dgm:pt>
    <dgm:pt modelId="{882A0E98-1F59-3C49-8C4F-A1AE2BBDFA5E}" type="pres">
      <dgm:prSet presAssocID="{BE6E3342-BAAF-5F4B-ADFA-EF9359012E4E}" presName="Name9" presStyleLbl="parChTrans1D2" presStyleIdx="0" presStyleCnt="9"/>
      <dgm:spPr/>
      <dgm:t>
        <a:bodyPr/>
        <a:lstStyle/>
        <a:p>
          <a:endParaRPr lang="it-IT"/>
        </a:p>
      </dgm:t>
    </dgm:pt>
    <dgm:pt modelId="{2277F5D7-04B8-204D-B271-F11C146EACB8}" type="pres">
      <dgm:prSet presAssocID="{BE6E3342-BAAF-5F4B-ADFA-EF9359012E4E}" presName="connTx" presStyleLbl="parChTrans1D2" presStyleIdx="0" presStyleCnt="9"/>
      <dgm:spPr/>
      <dgm:t>
        <a:bodyPr/>
        <a:lstStyle/>
        <a:p>
          <a:endParaRPr lang="it-IT"/>
        </a:p>
      </dgm:t>
    </dgm:pt>
    <dgm:pt modelId="{297D0762-BA69-FE41-A67F-10B971DF4DD1}" type="pres">
      <dgm:prSet presAssocID="{0C5D95AD-3B20-764A-9C3A-B153CC30770E}" presName="node" presStyleLbl="node1" presStyleIdx="0" presStyleCnt="9" custScaleX="229828" custScaleY="156734" custRadScaleRad="97308" custRadScaleInc="17057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8B030B3-BC24-FB4B-9BE8-6E90982C142F}" type="pres">
      <dgm:prSet presAssocID="{5DD29192-C815-FD4E-B7E1-1C61357D3C9A}" presName="Name9" presStyleLbl="parChTrans1D2" presStyleIdx="1" presStyleCnt="9"/>
      <dgm:spPr/>
      <dgm:t>
        <a:bodyPr/>
        <a:lstStyle/>
        <a:p>
          <a:endParaRPr lang="it-IT"/>
        </a:p>
      </dgm:t>
    </dgm:pt>
    <dgm:pt modelId="{B1A959F2-9839-E64A-8038-55CC3971DFEB}" type="pres">
      <dgm:prSet presAssocID="{5DD29192-C815-FD4E-B7E1-1C61357D3C9A}" presName="connTx" presStyleLbl="parChTrans1D2" presStyleIdx="1" presStyleCnt="9"/>
      <dgm:spPr/>
      <dgm:t>
        <a:bodyPr/>
        <a:lstStyle/>
        <a:p>
          <a:endParaRPr lang="it-IT"/>
        </a:p>
      </dgm:t>
    </dgm:pt>
    <dgm:pt modelId="{869A18CD-BDFE-F44B-B0CB-98B8AF1F6D6A}" type="pres">
      <dgm:prSet presAssocID="{4CC0F530-6695-274A-A8F2-4C4713F1166F}" presName="node" presStyleLbl="node1" presStyleIdx="1" presStyleCnt="9" custScaleX="231601" custScaleY="198353" custRadScaleRad="185230" custRadScaleInc="13887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9A68F83-2D4F-3C4E-8559-B25A32BFE734}" type="pres">
      <dgm:prSet presAssocID="{61E66C54-43B5-E54C-92C9-71C82447943C}" presName="Name9" presStyleLbl="parChTrans1D2" presStyleIdx="2" presStyleCnt="9"/>
      <dgm:spPr/>
      <dgm:t>
        <a:bodyPr/>
        <a:lstStyle/>
        <a:p>
          <a:endParaRPr lang="it-IT"/>
        </a:p>
      </dgm:t>
    </dgm:pt>
    <dgm:pt modelId="{D4650C6D-AF50-4C42-95DF-75BBE9E497B1}" type="pres">
      <dgm:prSet presAssocID="{61E66C54-43B5-E54C-92C9-71C82447943C}" presName="connTx" presStyleLbl="parChTrans1D2" presStyleIdx="2" presStyleCnt="9"/>
      <dgm:spPr/>
      <dgm:t>
        <a:bodyPr/>
        <a:lstStyle/>
        <a:p>
          <a:endParaRPr lang="it-IT"/>
        </a:p>
      </dgm:t>
    </dgm:pt>
    <dgm:pt modelId="{FB16683C-6441-144C-8949-A3E4C95A45AE}" type="pres">
      <dgm:prSet presAssocID="{93ED894E-1A3B-134F-A05B-EDD719D56C0F}" presName="node" presStyleLbl="node1" presStyleIdx="2" presStyleCnt="9" custScaleX="178435" custScaleY="141547" custRadScaleRad="223795" custRadScaleInc="6148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80E9E04-465A-FF47-9D9A-21E3CE00C281}" type="pres">
      <dgm:prSet presAssocID="{E0572D54-2627-9B46-804E-D201B8F081D4}" presName="Name9" presStyleLbl="parChTrans1D2" presStyleIdx="3" presStyleCnt="9"/>
      <dgm:spPr/>
      <dgm:t>
        <a:bodyPr/>
        <a:lstStyle/>
        <a:p>
          <a:endParaRPr lang="it-IT"/>
        </a:p>
      </dgm:t>
    </dgm:pt>
    <dgm:pt modelId="{9D2AE32C-78C8-3348-A224-E225BC00107F}" type="pres">
      <dgm:prSet presAssocID="{E0572D54-2627-9B46-804E-D201B8F081D4}" presName="connTx" presStyleLbl="parChTrans1D2" presStyleIdx="3" presStyleCnt="9"/>
      <dgm:spPr/>
      <dgm:t>
        <a:bodyPr/>
        <a:lstStyle/>
        <a:p>
          <a:endParaRPr lang="it-IT"/>
        </a:p>
      </dgm:t>
    </dgm:pt>
    <dgm:pt modelId="{02841EE5-FFA6-B941-99D9-6A6716A87837}" type="pres">
      <dgm:prSet presAssocID="{A9013C20-0133-244E-A7BD-C505797CBCC9}" presName="node" presStyleLbl="node1" presStyleIdx="3" presStyleCnt="9" custScaleX="220205" custScaleY="220609" custRadScaleRad="152854" custRadScaleInc="-169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1E99544-A2D9-4940-B434-191CE2D6D41E}" type="pres">
      <dgm:prSet presAssocID="{DAFE16D0-4930-494C-B44F-A4612D5238C3}" presName="Name9" presStyleLbl="parChTrans1D2" presStyleIdx="4" presStyleCnt="9"/>
      <dgm:spPr/>
      <dgm:t>
        <a:bodyPr/>
        <a:lstStyle/>
        <a:p>
          <a:endParaRPr lang="it-IT"/>
        </a:p>
      </dgm:t>
    </dgm:pt>
    <dgm:pt modelId="{74E048BA-DD5E-F548-93E1-DD53C7FA30BB}" type="pres">
      <dgm:prSet presAssocID="{DAFE16D0-4930-494C-B44F-A4612D5238C3}" presName="connTx" presStyleLbl="parChTrans1D2" presStyleIdx="4" presStyleCnt="9"/>
      <dgm:spPr/>
      <dgm:t>
        <a:bodyPr/>
        <a:lstStyle/>
        <a:p>
          <a:endParaRPr lang="it-IT"/>
        </a:p>
      </dgm:t>
    </dgm:pt>
    <dgm:pt modelId="{7C86C436-25EE-3B4E-9432-B6207B171A2B}" type="pres">
      <dgm:prSet presAssocID="{E93F3BD0-DD35-104E-8E52-3EC5E85DA1C2}" presName="node" presStyleLbl="node1" presStyleIdx="4" presStyleCnt="9" custScaleX="214693" custScaleY="195821" custRadScaleRad="82760" custRadScaleInc="-783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3A4C56-24A9-2448-B878-05EE66B5632D}" type="pres">
      <dgm:prSet presAssocID="{E76B0B17-6021-B849-B1E0-B051111EBF77}" presName="Name9" presStyleLbl="parChTrans1D2" presStyleIdx="5" presStyleCnt="9"/>
      <dgm:spPr/>
      <dgm:t>
        <a:bodyPr/>
        <a:lstStyle/>
        <a:p>
          <a:endParaRPr lang="it-IT"/>
        </a:p>
      </dgm:t>
    </dgm:pt>
    <dgm:pt modelId="{C264BD64-A4CC-A746-A531-01AAE69B4E98}" type="pres">
      <dgm:prSet presAssocID="{E76B0B17-6021-B849-B1E0-B051111EBF77}" presName="connTx" presStyleLbl="parChTrans1D2" presStyleIdx="5" presStyleCnt="9"/>
      <dgm:spPr/>
      <dgm:t>
        <a:bodyPr/>
        <a:lstStyle/>
        <a:p>
          <a:endParaRPr lang="it-IT"/>
        </a:p>
      </dgm:t>
    </dgm:pt>
    <dgm:pt modelId="{401617CE-D29A-D24A-98C3-B510F4940F06}" type="pres">
      <dgm:prSet presAssocID="{0DDF341A-35F9-8244-9417-4BBFEB5148E1}" presName="node" presStyleLbl="node1" presStyleIdx="5" presStyleCnt="9" custScaleX="215408" custScaleY="171506" custRadScaleRad="118300" custRadScaleInc="13529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496A11A-88C3-6D4F-A2C5-627CA5D1BDC1}" type="pres">
      <dgm:prSet presAssocID="{95A64086-7565-E842-A4E2-A27383C4BD93}" presName="Name9" presStyleLbl="parChTrans1D2" presStyleIdx="6" presStyleCnt="9"/>
      <dgm:spPr/>
      <dgm:t>
        <a:bodyPr/>
        <a:lstStyle/>
        <a:p>
          <a:endParaRPr lang="it-IT"/>
        </a:p>
      </dgm:t>
    </dgm:pt>
    <dgm:pt modelId="{9E9A2A94-E93D-444B-8F48-291499EF5346}" type="pres">
      <dgm:prSet presAssocID="{95A64086-7565-E842-A4E2-A27383C4BD93}" presName="connTx" presStyleLbl="parChTrans1D2" presStyleIdx="6" presStyleCnt="9"/>
      <dgm:spPr/>
      <dgm:t>
        <a:bodyPr/>
        <a:lstStyle/>
        <a:p>
          <a:endParaRPr lang="it-IT"/>
        </a:p>
      </dgm:t>
    </dgm:pt>
    <dgm:pt modelId="{A327A50D-A7D9-F348-941C-7E63AB03D068}" type="pres">
      <dgm:prSet presAssocID="{E76334B9-119E-5F4F-A051-55E3D24D8FDC}" presName="node" presStyleLbl="node1" presStyleIdx="6" presStyleCnt="9" custScaleX="205085" custScaleY="174305" custRadScaleRad="191329" custRadScaleInc="10423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B14D50-CF83-0642-8A4C-AAA76F4154E9}" type="pres">
      <dgm:prSet presAssocID="{AAA9BCBB-574D-2B45-AD2A-5AC9F3DCE152}" presName="Name9" presStyleLbl="parChTrans1D2" presStyleIdx="7" presStyleCnt="9"/>
      <dgm:spPr/>
      <dgm:t>
        <a:bodyPr/>
        <a:lstStyle/>
        <a:p>
          <a:endParaRPr lang="it-IT"/>
        </a:p>
      </dgm:t>
    </dgm:pt>
    <dgm:pt modelId="{960CD6D0-99FE-974A-9962-65A3DE95A3C2}" type="pres">
      <dgm:prSet presAssocID="{AAA9BCBB-574D-2B45-AD2A-5AC9F3DCE152}" presName="connTx" presStyleLbl="parChTrans1D2" presStyleIdx="7" presStyleCnt="9"/>
      <dgm:spPr/>
      <dgm:t>
        <a:bodyPr/>
        <a:lstStyle/>
        <a:p>
          <a:endParaRPr lang="it-IT"/>
        </a:p>
      </dgm:t>
    </dgm:pt>
    <dgm:pt modelId="{FB0AAEE1-D5EF-3340-8899-A364C28A8831}" type="pres">
      <dgm:prSet presAssocID="{F523D408-8BD1-0E43-8F3D-C1EDBF80ED5B}" presName="node" presStyleLbl="node1" presStyleIdx="7" presStyleCnt="9" custScaleX="211217" custScaleY="189791" custRadScaleRad="201504" custRadScaleInc="3019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EA3B335-817F-8E4E-82D5-EC96A361EA08}" type="pres">
      <dgm:prSet presAssocID="{32658959-73FB-7C4D-89D8-2F351749A2BA}" presName="Name9" presStyleLbl="parChTrans1D2" presStyleIdx="8" presStyleCnt="9"/>
      <dgm:spPr/>
      <dgm:t>
        <a:bodyPr/>
        <a:lstStyle/>
        <a:p>
          <a:endParaRPr lang="it-IT"/>
        </a:p>
      </dgm:t>
    </dgm:pt>
    <dgm:pt modelId="{1E329D89-64D8-864B-A991-B432C9295B50}" type="pres">
      <dgm:prSet presAssocID="{32658959-73FB-7C4D-89D8-2F351749A2BA}" presName="connTx" presStyleLbl="parChTrans1D2" presStyleIdx="8" presStyleCnt="9"/>
      <dgm:spPr/>
      <dgm:t>
        <a:bodyPr/>
        <a:lstStyle/>
        <a:p>
          <a:endParaRPr lang="it-IT"/>
        </a:p>
      </dgm:t>
    </dgm:pt>
    <dgm:pt modelId="{2CF5AAFF-3975-F845-98D0-B5DF14358E84}" type="pres">
      <dgm:prSet presAssocID="{1752EEB8-C088-064C-89CC-B2D4F9CBCF59}" presName="node" presStyleLbl="node1" presStyleIdx="8" presStyleCnt="9" custScaleX="263226" custScaleY="224229" custRadScaleRad="104534" custRadScaleInc="-295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B56171A-A04D-604D-8DF5-197D969C1D42}" type="presOf" srcId="{32658959-73FB-7C4D-89D8-2F351749A2BA}" destId="{1E329D89-64D8-864B-A991-B432C9295B50}" srcOrd="1" destOrd="0" presId="urn:microsoft.com/office/officeart/2005/8/layout/radial1"/>
    <dgm:cxn modelId="{92FF7A50-13F7-7A4B-B911-DF7D95D794B1}" type="presOf" srcId="{A2143F95-4E3D-1047-83F0-2D5267707804}" destId="{854F9CA7-FD69-FF46-8BAC-05F6F68C73EE}" srcOrd="0" destOrd="0" presId="urn:microsoft.com/office/officeart/2005/8/layout/radial1"/>
    <dgm:cxn modelId="{3F7E6C85-3FA2-E042-A6C7-918FCA5B751C}" type="presOf" srcId="{DAFE16D0-4930-494C-B44F-A4612D5238C3}" destId="{81E99544-A2D9-4940-B434-191CE2D6D41E}" srcOrd="0" destOrd="0" presId="urn:microsoft.com/office/officeart/2005/8/layout/radial1"/>
    <dgm:cxn modelId="{D6BDCD50-C666-8147-B9C0-F054C9BD2255}" type="presOf" srcId="{F523D408-8BD1-0E43-8F3D-C1EDBF80ED5B}" destId="{FB0AAEE1-D5EF-3340-8899-A364C28A8831}" srcOrd="0" destOrd="0" presId="urn:microsoft.com/office/officeart/2005/8/layout/radial1"/>
    <dgm:cxn modelId="{A1480D33-E245-8D42-BA12-AF458F585B25}" srcId="{A2143F95-4E3D-1047-83F0-2D5267707804}" destId="{F523D408-8BD1-0E43-8F3D-C1EDBF80ED5B}" srcOrd="7" destOrd="0" parTransId="{AAA9BCBB-574D-2B45-AD2A-5AC9F3DCE152}" sibTransId="{5BABC64D-693C-6C40-9073-D3207A0D99D9}"/>
    <dgm:cxn modelId="{1468DDB8-DB31-DC4F-AA16-9B3718A5BCB0}" srcId="{A2143F95-4E3D-1047-83F0-2D5267707804}" destId="{A9013C20-0133-244E-A7BD-C505797CBCC9}" srcOrd="3" destOrd="0" parTransId="{E0572D54-2627-9B46-804E-D201B8F081D4}" sibTransId="{B1603694-90C4-6040-91F7-D80988B81B1E}"/>
    <dgm:cxn modelId="{10833B84-F4F6-3347-BF9E-D7692C0C3658}" type="presOf" srcId="{95A64086-7565-E842-A4E2-A27383C4BD93}" destId="{9E9A2A94-E93D-444B-8F48-291499EF5346}" srcOrd="1" destOrd="0" presId="urn:microsoft.com/office/officeart/2005/8/layout/radial1"/>
    <dgm:cxn modelId="{1247E53C-7B3E-BA41-ABF6-EDFF2095CD5B}" type="presOf" srcId="{E0572D54-2627-9B46-804E-D201B8F081D4}" destId="{F80E9E04-465A-FF47-9D9A-21E3CE00C281}" srcOrd="0" destOrd="0" presId="urn:microsoft.com/office/officeart/2005/8/layout/radial1"/>
    <dgm:cxn modelId="{1373664F-BC36-924F-AB16-4247DDCA3725}" srcId="{A2143F95-4E3D-1047-83F0-2D5267707804}" destId="{1752EEB8-C088-064C-89CC-B2D4F9CBCF59}" srcOrd="8" destOrd="0" parTransId="{32658959-73FB-7C4D-89D8-2F351749A2BA}" sibTransId="{33867592-810C-F64A-8F98-86F80115B7E5}"/>
    <dgm:cxn modelId="{29863E6F-16C2-3E40-87A3-B0C672B70E88}" type="presOf" srcId="{BE6E3342-BAAF-5F4B-ADFA-EF9359012E4E}" destId="{2277F5D7-04B8-204D-B271-F11C146EACB8}" srcOrd="1" destOrd="0" presId="urn:microsoft.com/office/officeart/2005/8/layout/radial1"/>
    <dgm:cxn modelId="{55462E49-0796-ED41-A7CB-ED0486C732FC}" srcId="{A2143F95-4E3D-1047-83F0-2D5267707804}" destId="{E76334B9-119E-5F4F-A051-55E3D24D8FDC}" srcOrd="6" destOrd="0" parTransId="{95A64086-7565-E842-A4E2-A27383C4BD93}" sibTransId="{4083F193-9E0F-E04C-BA84-D7BFD597FE97}"/>
    <dgm:cxn modelId="{C7B61F12-2E0C-C142-B30A-F00DF6AD4E6E}" type="presOf" srcId="{5DD29192-C815-FD4E-B7E1-1C61357D3C9A}" destId="{B1A959F2-9839-E64A-8038-55CC3971DFEB}" srcOrd="1" destOrd="0" presId="urn:microsoft.com/office/officeart/2005/8/layout/radial1"/>
    <dgm:cxn modelId="{A28F5682-252C-F04E-91A4-ACF91A1FFD6B}" srcId="{A2143F95-4E3D-1047-83F0-2D5267707804}" destId="{0DDF341A-35F9-8244-9417-4BBFEB5148E1}" srcOrd="5" destOrd="0" parTransId="{E76B0B17-6021-B849-B1E0-B051111EBF77}" sibTransId="{46672E0F-1470-424F-A6C6-3C1B53135070}"/>
    <dgm:cxn modelId="{FA072ECF-C6EA-644A-9F07-F5F06269A3E8}" type="presOf" srcId="{5DD29192-C815-FD4E-B7E1-1C61357D3C9A}" destId="{E8B030B3-BC24-FB4B-9BE8-6E90982C142F}" srcOrd="0" destOrd="0" presId="urn:microsoft.com/office/officeart/2005/8/layout/radial1"/>
    <dgm:cxn modelId="{6D520B0C-338E-AB47-89DA-6CE299B70960}" type="presOf" srcId="{61E66C54-43B5-E54C-92C9-71C82447943C}" destId="{99A68F83-2D4F-3C4E-8559-B25A32BFE734}" srcOrd="0" destOrd="0" presId="urn:microsoft.com/office/officeart/2005/8/layout/radial1"/>
    <dgm:cxn modelId="{247BD728-6878-3D49-8EB0-D7671FA7FA48}" type="presOf" srcId="{E76334B9-119E-5F4F-A051-55E3D24D8FDC}" destId="{A327A50D-A7D9-F348-941C-7E63AB03D068}" srcOrd="0" destOrd="0" presId="urn:microsoft.com/office/officeart/2005/8/layout/radial1"/>
    <dgm:cxn modelId="{DD3D30E5-6228-6C45-8CBF-3792385EFD46}" type="presOf" srcId="{0C5D95AD-3B20-764A-9C3A-B153CC30770E}" destId="{297D0762-BA69-FE41-A67F-10B971DF4DD1}" srcOrd="0" destOrd="0" presId="urn:microsoft.com/office/officeart/2005/8/layout/radial1"/>
    <dgm:cxn modelId="{ACDC0D38-8215-0148-925E-B94D4123C511}" type="presOf" srcId="{32658959-73FB-7C4D-89D8-2F351749A2BA}" destId="{CEA3B335-817F-8E4E-82D5-EC96A361EA08}" srcOrd="0" destOrd="0" presId="urn:microsoft.com/office/officeart/2005/8/layout/radial1"/>
    <dgm:cxn modelId="{F19BBD29-4050-3146-B1EA-DD59B910289E}" type="presOf" srcId="{95A64086-7565-E842-A4E2-A27383C4BD93}" destId="{B496A11A-88C3-6D4F-A2C5-627CA5D1BDC1}" srcOrd="0" destOrd="0" presId="urn:microsoft.com/office/officeart/2005/8/layout/radial1"/>
    <dgm:cxn modelId="{C0DA3C94-1B3B-3C40-AE79-68CAA82CA554}" type="presOf" srcId="{AAA9BCBB-574D-2B45-AD2A-5AC9F3DCE152}" destId="{DBB14D50-CF83-0642-8A4C-AAA76F4154E9}" srcOrd="0" destOrd="0" presId="urn:microsoft.com/office/officeart/2005/8/layout/radial1"/>
    <dgm:cxn modelId="{2472BFB8-D404-964A-8C0D-6F90C2A49517}" srcId="{A2143F95-4E3D-1047-83F0-2D5267707804}" destId="{E93F3BD0-DD35-104E-8E52-3EC5E85DA1C2}" srcOrd="4" destOrd="0" parTransId="{DAFE16D0-4930-494C-B44F-A4612D5238C3}" sibTransId="{B09004B4-E267-5946-A68F-434C97ECA7A7}"/>
    <dgm:cxn modelId="{0BC3E1D5-D1B3-E243-B221-87F3D5640D21}" type="presOf" srcId="{4CC0F530-6695-274A-A8F2-4C4713F1166F}" destId="{869A18CD-BDFE-F44B-B0CB-98B8AF1F6D6A}" srcOrd="0" destOrd="0" presId="urn:microsoft.com/office/officeart/2005/8/layout/radial1"/>
    <dgm:cxn modelId="{AC0F7AB0-510E-0C47-9677-1187636A106F}" type="presOf" srcId="{A9013C20-0133-244E-A7BD-C505797CBCC9}" destId="{02841EE5-FFA6-B941-99D9-6A6716A87837}" srcOrd="0" destOrd="0" presId="urn:microsoft.com/office/officeart/2005/8/layout/radial1"/>
    <dgm:cxn modelId="{58C996A4-292D-4C48-A3D2-EBE05C005945}" type="presOf" srcId="{E0572D54-2627-9B46-804E-D201B8F081D4}" destId="{9D2AE32C-78C8-3348-A224-E225BC00107F}" srcOrd="1" destOrd="0" presId="urn:microsoft.com/office/officeart/2005/8/layout/radial1"/>
    <dgm:cxn modelId="{884D927E-84D6-9D40-9D3E-BB3BAFA80AB0}" type="presOf" srcId="{A641EB90-A664-E84E-8D97-8AFEA98F501F}" destId="{517F6271-C9AE-C64B-932B-70EE43EDFDB4}" srcOrd="0" destOrd="0" presId="urn:microsoft.com/office/officeart/2005/8/layout/radial1"/>
    <dgm:cxn modelId="{6C758A82-5924-414D-A8CA-01F1B0BFFBA1}" type="presOf" srcId="{0DDF341A-35F9-8244-9417-4BBFEB5148E1}" destId="{401617CE-D29A-D24A-98C3-B510F4940F06}" srcOrd="0" destOrd="0" presId="urn:microsoft.com/office/officeart/2005/8/layout/radial1"/>
    <dgm:cxn modelId="{5E069256-23BA-8B42-8FCE-78F6091A9D17}" srcId="{A641EB90-A664-E84E-8D97-8AFEA98F501F}" destId="{A2143F95-4E3D-1047-83F0-2D5267707804}" srcOrd="0" destOrd="0" parTransId="{2DA95071-87AD-E34A-93D0-E3BCDB014B0E}" sibTransId="{72C59A46-CDA2-CF49-A3A5-A76EA1E1B424}"/>
    <dgm:cxn modelId="{1D9C2737-25D9-3744-BF25-87CFD42276A6}" srcId="{A2143F95-4E3D-1047-83F0-2D5267707804}" destId="{0C5D95AD-3B20-764A-9C3A-B153CC30770E}" srcOrd="0" destOrd="0" parTransId="{BE6E3342-BAAF-5F4B-ADFA-EF9359012E4E}" sibTransId="{2E5A2350-6142-F64B-A72D-1D01FBD854B3}"/>
    <dgm:cxn modelId="{0BCB793D-C647-3B40-9934-2443A75D089C}" type="presOf" srcId="{1752EEB8-C088-064C-89CC-B2D4F9CBCF59}" destId="{2CF5AAFF-3975-F845-98D0-B5DF14358E84}" srcOrd="0" destOrd="0" presId="urn:microsoft.com/office/officeart/2005/8/layout/radial1"/>
    <dgm:cxn modelId="{4CD673D5-9ECB-9E4E-A7B8-2551C5AAEC01}" srcId="{A2143F95-4E3D-1047-83F0-2D5267707804}" destId="{4CC0F530-6695-274A-A8F2-4C4713F1166F}" srcOrd="1" destOrd="0" parTransId="{5DD29192-C815-FD4E-B7E1-1C61357D3C9A}" sibTransId="{C8FDE6C7-625F-7F46-8E64-D3C5BF070850}"/>
    <dgm:cxn modelId="{EB6F1DB6-2B9A-2640-8069-721E8F2FB960}" type="presOf" srcId="{E93F3BD0-DD35-104E-8E52-3EC5E85DA1C2}" destId="{7C86C436-25EE-3B4E-9432-B6207B171A2B}" srcOrd="0" destOrd="0" presId="urn:microsoft.com/office/officeart/2005/8/layout/radial1"/>
    <dgm:cxn modelId="{4BF0F9BA-B43B-7A49-ABC9-4033160D68EF}" srcId="{A2143F95-4E3D-1047-83F0-2D5267707804}" destId="{93ED894E-1A3B-134F-A05B-EDD719D56C0F}" srcOrd="2" destOrd="0" parTransId="{61E66C54-43B5-E54C-92C9-71C82447943C}" sibTransId="{CC2FD311-002B-BE4B-83D3-FEBDDEF32620}"/>
    <dgm:cxn modelId="{1D1A941F-6161-D649-BB43-B8A321158042}" type="presOf" srcId="{AAA9BCBB-574D-2B45-AD2A-5AC9F3DCE152}" destId="{960CD6D0-99FE-974A-9962-65A3DE95A3C2}" srcOrd="1" destOrd="0" presId="urn:microsoft.com/office/officeart/2005/8/layout/radial1"/>
    <dgm:cxn modelId="{A9F3A9E3-561A-644E-B801-30D39AF19AB9}" type="presOf" srcId="{61E66C54-43B5-E54C-92C9-71C82447943C}" destId="{D4650C6D-AF50-4C42-95DF-75BBE9E497B1}" srcOrd="1" destOrd="0" presId="urn:microsoft.com/office/officeart/2005/8/layout/radial1"/>
    <dgm:cxn modelId="{BD37F2B9-B0D8-1043-B98F-2DBC670BCF47}" type="presOf" srcId="{BE6E3342-BAAF-5F4B-ADFA-EF9359012E4E}" destId="{882A0E98-1F59-3C49-8C4F-A1AE2BBDFA5E}" srcOrd="0" destOrd="0" presId="urn:microsoft.com/office/officeart/2005/8/layout/radial1"/>
    <dgm:cxn modelId="{BF788205-2863-1A42-9B30-B9CD687985E2}" type="presOf" srcId="{DAFE16D0-4930-494C-B44F-A4612D5238C3}" destId="{74E048BA-DD5E-F548-93E1-DD53C7FA30BB}" srcOrd="1" destOrd="0" presId="urn:microsoft.com/office/officeart/2005/8/layout/radial1"/>
    <dgm:cxn modelId="{11D309BF-77DC-484F-B728-2505DC802487}" type="presOf" srcId="{E76B0B17-6021-B849-B1E0-B051111EBF77}" destId="{C264BD64-A4CC-A746-A531-01AAE69B4E98}" srcOrd="1" destOrd="0" presId="urn:microsoft.com/office/officeart/2005/8/layout/radial1"/>
    <dgm:cxn modelId="{B7232262-B634-0F4A-B4F9-10D28F9B57C8}" type="presOf" srcId="{E76B0B17-6021-B849-B1E0-B051111EBF77}" destId="{E23A4C56-24A9-2448-B878-05EE66B5632D}" srcOrd="0" destOrd="0" presId="urn:microsoft.com/office/officeart/2005/8/layout/radial1"/>
    <dgm:cxn modelId="{6A3EA7BB-B29C-1D42-8689-B72628297300}" type="presOf" srcId="{93ED894E-1A3B-134F-A05B-EDD719D56C0F}" destId="{FB16683C-6441-144C-8949-A3E4C95A45AE}" srcOrd="0" destOrd="0" presId="urn:microsoft.com/office/officeart/2005/8/layout/radial1"/>
    <dgm:cxn modelId="{81805A5A-7EA4-3F49-85A6-54B945D8679F}" type="presParOf" srcId="{517F6271-C9AE-C64B-932B-70EE43EDFDB4}" destId="{854F9CA7-FD69-FF46-8BAC-05F6F68C73EE}" srcOrd="0" destOrd="0" presId="urn:microsoft.com/office/officeart/2005/8/layout/radial1"/>
    <dgm:cxn modelId="{1E9C854E-6F5B-7A43-B372-4C8420439E35}" type="presParOf" srcId="{517F6271-C9AE-C64B-932B-70EE43EDFDB4}" destId="{882A0E98-1F59-3C49-8C4F-A1AE2BBDFA5E}" srcOrd="1" destOrd="0" presId="urn:microsoft.com/office/officeart/2005/8/layout/radial1"/>
    <dgm:cxn modelId="{012012AD-9317-7A4F-A48B-2E81F86A724A}" type="presParOf" srcId="{882A0E98-1F59-3C49-8C4F-A1AE2BBDFA5E}" destId="{2277F5D7-04B8-204D-B271-F11C146EACB8}" srcOrd="0" destOrd="0" presId="urn:microsoft.com/office/officeart/2005/8/layout/radial1"/>
    <dgm:cxn modelId="{00A612FA-E615-444F-879C-0A6B0E3F3961}" type="presParOf" srcId="{517F6271-C9AE-C64B-932B-70EE43EDFDB4}" destId="{297D0762-BA69-FE41-A67F-10B971DF4DD1}" srcOrd="2" destOrd="0" presId="urn:microsoft.com/office/officeart/2005/8/layout/radial1"/>
    <dgm:cxn modelId="{6B9290E4-15B9-F347-AD2A-E110098B44B3}" type="presParOf" srcId="{517F6271-C9AE-C64B-932B-70EE43EDFDB4}" destId="{E8B030B3-BC24-FB4B-9BE8-6E90982C142F}" srcOrd="3" destOrd="0" presId="urn:microsoft.com/office/officeart/2005/8/layout/radial1"/>
    <dgm:cxn modelId="{AC03EDCE-A9BF-F146-96A8-783EA63FF9BB}" type="presParOf" srcId="{E8B030B3-BC24-FB4B-9BE8-6E90982C142F}" destId="{B1A959F2-9839-E64A-8038-55CC3971DFEB}" srcOrd="0" destOrd="0" presId="urn:microsoft.com/office/officeart/2005/8/layout/radial1"/>
    <dgm:cxn modelId="{6B188860-1AEC-E54B-A94E-AD93174A1A8E}" type="presParOf" srcId="{517F6271-C9AE-C64B-932B-70EE43EDFDB4}" destId="{869A18CD-BDFE-F44B-B0CB-98B8AF1F6D6A}" srcOrd="4" destOrd="0" presId="urn:microsoft.com/office/officeart/2005/8/layout/radial1"/>
    <dgm:cxn modelId="{9FCCB1DB-41DF-124E-B6D3-1B3F01F6FE0B}" type="presParOf" srcId="{517F6271-C9AE-C64B-932B-70EE43EDFDB4}" destId="{99A68F83-2D4F-3C4E-8559-B25A32BFE734}" srcOrd="5" destOrd="0" presId="urn:microsoft.com/office/officeart/2005/8/layout/radial1"/>
    <dgm:cxn modelId="{493A4133-21BE-6C44-8BAE-0C69BEA05005}" type="presParOf" srcId="{99A68F83-2D4F-3C4E-8559-B25A32BFE734}" destId="{D4650C6D-AF50-4C42-95DF-75BBE9E497B1}" srcOrd="0" destOrd="0" presId="urn:microsoft.com/office/officeart/2005/8/layout/radial1"/>
    <dgm:cxn modelId="{B3788BC9-6E39-2E4A-A3E3-AF0FDDCCE7F2}" type="presParOf" srcId="{517F6271-C9AE-C64B-932B-70EE43EDFDB4}" destId="{FB16683C-6441-144C-8949-A3E4C95A45AE}" srcOrd="6" destOrd="0" presId="urn:microsoft.com/office/officeart/2005/8/layout/radial1"/>
    <dgm:cxn modelId="{25C33400-001F-6740-8383-55F6AF4B0014}" type="presParOf" srcId="{517F6271-C9AE-C64B-932B-70EE43EDFDB4}" destId="{F80E9E04-465A-FF47-9D9A-21E3CE00C281}" srcOrd="7" destOrd="0" presId="urn:microsoft.com/office/officeart/2005/8/layout/radial1"/>
    <dgm:cxn modelId="{78B73434-6BC4-3242-86E4-98B114121C0C}" type="presParOf" srcId="{F80E9E04-465A-FF47-9D9A-21E3CE00C281}" destId="{9D2AE32C-78C8-3348-A224-E225BC00107F}" srcOrd="0" destOrd="0" presId="urn:microsoft.com/office/officeart/2005/8/layout/radial1"/>
    <dgm:cxn modelId="{3E83B41C-AECE-CA4E-9311-90F9C0E188AA}" type="presParOf" srcId="{517F6271-C9AE-C64B-932B-70EE43EDFDB4}" destId="{02841EE5-FFA6-B941-99D9-6A6716A87837}" srcOrd="8" destOrd="0" presId="urn:microsoft.com/office/officeart/2005/8/layout/radial1"/>
    <dgm:cxn modelId="{82EB5760-0DE3-244A-B73C-BBC800E06681}" type="presParOf" srcId="{517F6271-C9AE-C64B-932B-70EE43EDFDB4}" destId="{81E99544-A2D9-4940-B434-191CE2D6D41E}" srcOrd="9" destOrd="0" presId="urn:microsoft.com/office/officeart/2005/8/layout/radial1"/>
    <dgm:cxn modelId="{1C1CCC10-DC47-1649-BD23-9842DFB8DD63}" type="presParOf" srcId="{81E99544-A2D9-4940-B434-191CE2D6D41E}" destId="{74E048BA-DD5E-F548-93E1-DD53C7FA30BB}" srcOrd="0" destOrd="0" presId="urn:microsoft.com/office/officeart/2005/8/layout/radial1"/>
    <dgm:cxn modelId="{233917D8-47AE-6446-B930-9AA8C2DC18B4}" type="presParOf" srcId="{517F6271-C9AE-C64B-932B-70EE43EDFDB4}" destId="{7C86C436-25EE-3B4E-9432-B6207B171A2B}" srcOrd="10" destOrd="0" presId="urn:microsoft.com/office/officeart/2005/8/layout/radial1"/>
    <dgm:cxn modelId="{BDEDB482-E0FB-FE43-8EC1-5BDC51FEF65D}" type="presParOf" srcId="{517F6271-C9AE-C64B-932B-70EE43EDFDB4}" destId="{E23A4C56-24A9-2448-B878-05EE66B5632D}" srcOrd="11" destOrd="0" presId="urn:microsoft.com/office/officeart/2005/8/layout/radial1"/>
    <dgm:cxn modelId="{85F7BE0C-2372-C442-82F7-E15966657A76}" type="presParOf" srcId="{E23A4C56-24A9-2448-B878-05EE66B5632D}" destId="{C264BD64-A4CC-A746-A531-01AAE69B4E98}" srcOrd="0" destOrd="0" presId="urn:microsoft.com/office/officeart/2005/8/layout/radial1"/>
    <dgm:cxn modelId="{EDD8E5FD-6EAB-7149-A424-330AE878DF31}" type="presParOf" srcId="{517F6271-C9AE-C64B-932B-70EE43EDFDB4}" destId="{401617CE-D29A-D24A-98C3-B510F4940F06}" srcOrd="12" destOrd="0" presId="urn:microsoft.com/office/officeart/2005/8/layout/radial1"/>
    <dgm:cxn modelId="{FC1D575B-8D19-B648-8FE2-B81A60E6DC0E}" type="presParOf" srcId="{517F6271-C9AE-C64B-932B-70EE43EDFDB4}" destId="{B496A11A-88C3-6D4F-A2C5-627CA5D1BDC1}" srcOrd="13" destOrd="0" presId="urn:microsoft.com/office/officeart/2005/8/layout/radial1"/>
    <dgm:cxn modelId="{67307A61-7B2B-5C44-B9F7-B27723BF92D9}" type="presParOf" srcId="{B496A11A-88C3-6D4F-A2C5-627CA5D1BDC1}" destId="{9E9A2A94-E93D-444B-8F48-291499EF5346}" srcOrd="0" destOrd="0" presId="urn:microsoft.com/office/officeart/2005/8/layout/radial1"/>
    <dgm:cxn modelId="{CB5FFFF4-9966-434E-9835-269A8088D7B0}" type="presParOf" srcId="{517F6271-C9AE-C64B-932B-70EE43EDFDB4}" destId="{A327A50D-A7D9-F348-941C-7E63AB03D068}" srcOrd="14" destOrd="0" presId="urn:microsoft.com/office/officeart/2005/8/layout/radial1"/>
    <dgm:cxn modelId="{1AC8137E-1EB1-2D40-8B2B-F613C17D9889}" type="presParOf" srcId="{517F6271-C9AE-C64B-932B-70EE43EDFDB4}" destId="{DBB14D50-CF83-0642-8A4C-AAA76F4154E9}" srcOrd="15" destOrd="0" presId="urn:microsoft.com/office/officeart/2005/8/layout/radial1"/>
    <dgm:cxn modelId="{4FA235C5-E6FA-B34B-8324-3AF1989AB01B}" type="presParOf" srcId="{DBB14D50-CF83-0642-8A4C-AAA76F4154E9}" destId="{960CD6D0-99FE-974A-9962-65A3DE95A3C2}" srcOrd="0" destOrd="0" presId="urn:microsoft.com/office/officeart/2005/8/layout/radial1"/>
    <dgm:cxn modelId="{FE6F1914-2CE2-024C-8D53-C5D9B6029606}" type="presParOf" srcId="{517F6271-C9AE-C64B-932B-70EE43EDFDB4}" destId="{FB0AAEE1-D5EF-3340-8899-A364C28A8831}" srcOrd="16" destOrd="0" presId="urn:microsoft.com/office/officeart/2005/8/layout/radial1"/>
    <dgm:cxn modelId="{37DA3DDF-D4C0-FE4A-A400-423D04A094FC}" type="presParOf" srcId="{517F6271-C9AE-C64B-932B-70EE43EDFDB4}" destId="{CEA3B335-817F-8E4E-82D5-EC96A361EA08}" srcOrd="17" destOrd="0" presId="urn:microsoft.com/office/officeart/2005/8/layout/radial1"/>
    <dgm:cxn modelId="{4241A86D-06A8-3E4E-AEF4-4B73C0E36AE7}" type="presParOf" srcId="{CEA3B335-817F-8E4E-82D5-EC96A361EA08}" destId="{1E329D89-64D8-864B-A991-B432C9295B50}" srcOrd="0" destOrd="0" presId="urn:microsoft.com/office/officeart/2005/8/layout/radial1"/>
    <dgm:cxn modelId="{CEA6FF30-6211-7748-B183-F8C4DEF4E304}" type="presParOf" srcId="{517F6271-C9AE-C64B-932B-70EE43EDFDB4}" destId="{2CF5AAFF-3975-F845-98D0-B5DF14358E84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F9CA7-FD69-FF46-8BAC-05F6F68C73EE}">
      <dsp:nvSpPr>
        <dsp:cNvPr id="0" name=""/>
        <dsp:cNvSpPr/>
      </dsp:nvSpPr>
      <dsp:spPr>
        <a:xfrm>
          <a:off x="5142767" y="2284882"/>
          <a:ext cx="2111714" cy="12522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>
              <a:solidFill>
                <a:schemeClr val="accent6">
                  <a:lumMod val="50000"/>
                </a:schemeClr>
              </a:solidFill>
              <a:latin typeface="+mn-lt"/>
            </a:rPr>
            <a:t>Rapporto riesame </a:t>
          </a:r>
          <a:r>
            <a:rPr lang="it-IT" sz="2000" b="1" kern="1200" dirty="0" smtClean="0">
              <a:solidFill>
                <a:schemeClr val="accent6">
                  <a:lumMod val="50000"/>
                </a:schemeClr>
              </a:solidFill>
              <a:latin typeface="+mn-lt"/>
            </a:rPr>
            <a:t>ciclico</a:t>
          </a:r>
        </a:p>
      </dsp:txBody>
      <dsp:txXfrm>
        <a:off x="5452020" y="2468263"/>
        <a:ext cx="1493208" cy="885440"/>
      </dsp:txXfrm>
    </dsp:sp>
    <dsp:sp modelId="{882A0E98-1F59-3C49-8C4F-A1AE2BBDFA5E}">
      <dsp:nvSpPr>
        <dsp:cNvPr id="0" name=""/>
        <dsp:cNvSpPr/>
      </dsp:nvSpPr>
      <dsp:spPr>
        <a:xfrm rot="18246900">
          <a:off x="6473536" y="2097050"/>
          <a:ext cx="540422" cy="18487"/>
        </a:xfrm>
        <a:custGeom>
          <a:avLst/>
          <a:gdLst/>
          <a:ahLst/>
          <a:cxnLst/>
          <a:rect l="0" t="0" r="0" b="0"/>
          <a:pathLst>
            <a:path>
              <a:moveTo>
                <a:pt x="0" y="9243"/>
              </a:moveTo>
              <a:lnTo>
                <a:pt x="540422" y="924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730237" y="2092783"/>
        <a:ext cx="27021" cy="27021"/>
      </dsp:txXfrm>
    </dsp:sp>
    <dsp:sp modelId="{297D0762-BA69-FE41-A67F-10B971DF4DD1}">
      <dsp:nvSpPr>
        <dsp:cNvPr id="0" name=""/>
        <dsp:cNvSpPr/>
      </dsp:nvSpPr>
      <dsp:spPr>
        <a:xfrm>
          <a:off x="6059826" y="10426"/>
          <a:ext cx="2877912" cy="196262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>
              <a:solidFill>
                <a:schemeClr val="tx1"/>
              </a:solidFill>
            </a:rPr>
            <a:t>Progettare un </a:t>
          </a:r>
          <a:r>
            <a:rPr lang="it-IT" sz="1600" b="1" kern="1200" dirty="0">
              <a:solidFill>
                <a:schemeClr val="tx1"/>
              </a:solidFill>
            </a:rPr>
            <a:t>seminario di riflessione </a:t>
          </a:r>
          <a:r>
            <a:rPr lang="it-IT" sz="1600" kern="1200" dirty="0">
              <a:solidFill>
                <a:schemeClr val="tx1"/>
              </a:solidFill>
            </a:rPr>
            <a:t>critica sulle prove di valutazione al fine di sperimentare nuove modalità</a:t>
          </a:r>
          <a:endParaRPr lang="it-IT" sz="1600" kern="1200" dirty="0"/>
        </a:p>
      </dsp:txBody>
      <dsp:txXfrm>
        <a:off x="6481286" y="297846"/>
        <a:ext cx="2034992" cy="1387787"/>
      </dsp:txXfrm>
    </dsp:sp>
    <dsp:sp modelId="{E8B030B3-BC24-FB4B-9BE8-6E90982C142F}">
      <dsp:nvSpPr>
        <dsp:cNvPr id="0" name=""/>
        <dsp:cNvSpPr/>
      </dsp:nvSpPr>
      <dsp:spPr>
        <a:xfrm rot="20266500">
          <a:off x="6991545" y="2156944"/>
          <a:ext cx="2059746" cy="18487"/>
        </a:xfrm>
        <a:custGeom>
          <a:avLst/>
          <a:gdLst/>
          <a:ahLst/>
          <a:cxnLst/>
          <a:rect l="0" t="0" r="0" b="0"/>
          <a:pathLst>
            <a:path>
              <a:moveTo>
                <a:pt x="0" y="9243"/>
              </a:moveTo>
              <a:lnTo>
                <a:pt x="2059746" y="924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kern="1200"/>
        </a:p>
      </dsp:txBody>
      <dsp:txXfrm>
        <a:off x="7969924" y="2114693"/>
        <a:ext cx="102987" cy="102987"/>
      </dsp:txXfrm>
    </dsp:sp>
    <dsp:sp modelId="{869A18CD-BDFE-F44B-B0CB-98B8AF1F6D6A}">
      <dsp:nvSpPr>
        <dsp:cNvPr id="0" name=""/>
        <dsp:cNvSpPr/>
      </dsp:nvSpPr>
      <dsp:spPr>
        <a:xfrm>
          <a:off x="8833461" y="0"/>
          <a:ext cx="2900113" cy="248378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>
              <a:solidFill>
                <a:schemeClr val="tx1"/>
              </a:solidFill>
            </a:rPr>
            <a:t>Monitorare la </a:t>
          </a:r>
          <a:r>
            <a:rPr lang="it-IT" sz="1600" b="1" kern="1200" dirty="0">
              <a:solidFill>
                <a:schemeClr val="tx1"/>
              </a:solidFill>
            </a:rPr>
            <a:t>proporzione degli studenti che elude</a:t>
          </a:r>
          <a:r>
            <a:rPr lang="it-IT" sz="1600" kern="1200" dirty="0">
              <a:solidFill>
                <a:schemeClr val="tx1"/>
              </a:solidFill>
            </a:rPr>
            <a:t> la </a:t>
          </a:r>
          <a:r>
            <a:rPr lang="it-IT" sz="1600" b="1" kern="1200" dirty="0">
              <a:solidFill>
                <a:schemeClr val="tx1"/>
              </a:solidFill>
            </a:rPr>
            <a:t>raccomandazione</a:t>
          </a:r>
          <a:r>
            <a:rPr lang="it-IT" sz="1600" kern="1200" dirty="0">
              <a:solidFill>
                <a:schemeClr val="tx1"/>
              </a:solidFill>
            </a:rPr>
            <a:t> di effettuare almeno </a:t>
          </a:r>
          <a:r>
            <a:rPr lang="it-IT" sz="1600" b="1" kern="1200" dirty="0">
              <a:solidFill>
                <a:schemeClr val="tx1"/>
              </a:solidFill>
            </a:rPr>
            <a:t>11 ore di riposo </a:t>
          </a:r>
          <a:r>
            <a:rPr lang="it-IT" sz="1600" kern="1200" dirty="0">
              <a:solidFill>
                <a:schemeClr val="tx1"/>
              </a:solidFill>
            </a:rPr>
            <a:t>tra una presenza in turno ed un'altra, individuando le cause</a:t>
          </a:r>
          <a:endParaRPr lang="it-IT" sz="1600" kern="1200" dirty="0"/>
        </a:p>
      </dsp:txBody>
      <dsp:txXfrm>
        <a:off x="9258173" y="363741"/>
        <a:ext cx="2050689" cy="1756299"/>
      </dsp:txXfrm>
    </dsp:sp>
    <dsp:sp modelId="{99A68F83-2D4F-3C4E-8559-B25A32BFE734}">
      <dsp:nvSpPr>
        <dsp:cNvPr id="0" name=""/>
        <dsp:cNvSpPr/>
      </dsp:nvSpPr>
      <dsp:spPr>
        <a:xfrm rot="150486">
          <a:off x="7250314" y="3007166"/>
          <a:ext cx="2710315" cy="18487"/>
        </a:xfrm>
        <a:custGeom>
          <a:avLst/>
          <a:gdLst/>
          <a:ahLst/>
          <a:cxnLst/>
          <a:rect l="0" t="0" r="0" b="0"/>
          <a:pathLst>
            <a:path>
              <a:moveTo>
                <a:pt x="0" y="9243"/>
              </a:moveTo>
              <a:lnTo>
                <a:pt x="2710315" y="924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>
        <a:off x="8537714" y="2948652"/>
        <a:ext cx="135515" cy="135515"/>
      </dsp:txXfrm>
    </dsp:sp>
    <dsp:sp modelId="{FB16683C-6441-144C-8949-A3E4C95A45AE}">
      <dsp:nvSpPr>
        <dsp:cNvPr id="0" name=""/>
        <dsp:cNvSpPr/>
      </dsp:nvSpPr>
      <dsp:spPr>
        <a:xfrm>
          <a:off x="9957632" y="2238345"/>
          <a:ext cx="2234367" cy="177245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>
              <a:solidFill>
                <a:schemeClr val="tx1"/>
              </a:solidFill>
            </a:rPr>
            <a:t>Attivare </a:t>
          </a:r>
          <a:r>
            <a:rPr lang="it-IT" sz="1600" b="1" kern="1200" dirty="0">
              <a:solidFill>
                <a:schemeClr val="tx1"/>
              </a:solidFill>
            </a:rPr>
            <a:t>Commissione</a:t>
          </a:r>
          <a:r>
            <a:rPr lang="it-IT" sz="1600" kern="1200" dirty="0">
              <a:solidFill>
                <a:schemeClr val="tx1"/>
              </a:solidFill>
            </a:rPr>
            <a:t> ad hoc per la </a:t>
          </a:r>
          <a:r>
            <a:rPr lang="it-IT" sz="1600" b="1" kern="1200" dirty="0">
              <a:solidFill>
                <a:schemeClr val="tx1"/>
              </a:solidFill>
            </a:rPr>
            <a:t>valutazione dei programmi </a:t>
          </a:r>
          <a:r>
            <a:rPr lang="it-IT" sz="1400" kern="1200" dirty="0">
              <a:solidFill>
                <a:schemeClr val="tx1"/>
              </a:solidFill>
            </a:rPr>
            <a:t> </a:t>
          </a:r>
          <a:endParaRPr lang="it-IT" sz="1400" b="1" kern="1200" dirty="0">
            <a:solidFill>
              <a:schemeClr val="tx1"/>
            </a:solidFill>
          </a:endParaRPr>
        </a:p>
      </dsp:txBody>
      <dsp:txXfrm>
        <a:off x="10284847" y="2497915"/>
        <a:ext cx="1579937" cy="1253315"/>
      </dsp:txXfrm>
    </dsp:sp>
    <dsp:sp modelId="{F80E9E04-465A-FF47-9D9A-21E3CE00C281}">
      <dsp:nvSpPr>
        <dsp:cNvPr id="0" name=""/>
        <dsp:cNvSpPr/>
      </dsp:nvSpPr>
      <dsp:spPr>
        <a:xfrm rot="1596476">
          <a:off x="6933190" y="3610299"/>
          <a:ext cx="1359807" cy="18487"/>
        </a:xfrm>
        <a:custGeom>
          <a:avLst/>
          <a:gdLst/>
          <a:ahLst/>
          <a:cxnLst/>
          <a:rect l="0" t="0" r="0" b="0"/>
          <a:pathLst>
            <a:path>
              <a:moveTo>
                <a:pt x="0" y="9243"/>
              </a:moveTo>
              <a:lnTo>
                <a:pt x="1359807" y="924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7579099" y="3585547"/>
        <a:ext cx="67990" cy="67990"/>
      </dsp:txXfrm>
    </dsp:sp>
    <dsp:sp modelId="{02841EE5-FFA6-B941-99D9-6A6716A87837}">
      <dsp:nvSpPr>
        <dsp:cNvPr id="0" name=""/>
        <dsp:cNvSpPr/>
      </dsp:nvSpPr>
      <dsp:spPr>
        <a:xfrm>
          <a:off x="8075427" y="3160550"/>
          <a:ext cx="2757412" cy="276247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>
              <a:solidFill>
                <a:schemeClr val="tx1"/>
              </a:solidFill>
            </a:rPr>
            <a:t>Attivare azioni per collegare il sistema informatico ‘gestione studenti in tirocinio’ con quello attinente alla </a:t>
          </a:r>
          <a:r>
            <a:rPr lang="it-IT" sz="1600" b="1" kern="1200" dirty="0">
              <a:solidFill>
                <a:schemeClr val="tx1"/>
              </a:solidFill>
            </a:rPr>
            <a:t>valorizzazione economica dei tutor clinici e formativa (riconoscimento ECM)</a:t>
          </a:r>
          <a:endParaRPr lang="it-IT" sz="1600" kern="1200" dirty="0"/>
        </a:p>
      </dsp:txBody>
      <dsp:txXfrm>
        <a:off x="8479241" y="3565105"/>
        <a:ext cx="1949784" cy="1953361"/>
      </dsp:txXfrm>
    </dsp:sp>
    <dsp:sp modelId="{81E99544-A2D9-4940-B434-191CE2D6D41E}">
      <dsp:nvSpPr>
        <dsp:cNvPr id="0" name=""/>
        <dsp:cNvSpPr/>
      </dsp:nvSpPr>
      <dsp:spPr>
        <a:xfrm rot="4106004">
          <a:off x="6415557" y="3546624"/>
          <a:ext cx="75919" cy="18487"/>
        </a:xfrm>
        <a:custGeom>
          <a:avLst/>
          <a:gdLst/>
          <a:ahLst/>
          <a:cxnLst/>
          <a:rect l="0" t="0" r="0" b="0"/>
          <a:pathLst>
            <a:path>
              <a:moveTo>
                <a:pt x="0" y="9243"/>
              </a:moveTo>
              <a:lnTo>
                <a:pt x="75919" y="924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451619" y="3553970"/>
        <a:ext cx="3795" cy="3795"/>
      </dsp:txXfrm>
    </dsp:sp>
    <dsp:sp modelId="{7C86C436-25EE-3B4E-9432-B6207B171A2B}">
      <dsp:nvSpPr>
        <dsp:cNvPr id="0" name=""/>
        <dsp:cNvSpPr/>
      </dsp:nvSpPr>
      <dsp:spPr>
        <a:xfrm>
          <a:off x="5579151" y="3518508"/>
          <a:ext cx="2688391" cy="2452075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>
              <a:solidFill>
                <a:schemeClr val="tx1"/>
              </a:solidFill>
            </a:rPr>
            <a:t>Attivare il processo di diffusione a tutte le Aziende del SSR della rete formativa del </a:t>
          </a:r>
          <a:r>
            <a:rPr lang="it-IT" sz="1600" kern="1200" dirty="0" err="1">
              <a:solidFill>
                <a:schemeClr val="tx1"/>
              </a:solidFill>
            </a:rPr>
            <a:t>CdS</a:t>
          </a:r>
          <a:r>
            <a:rPr lang="it-IT" sz="1600" kern="1200" dirty="0">
              <a:solidFill>
                <a:schemeClr val="tx1"/>
              </a:solidFill>
            </a:rPr>
            <a:t> </a:t>
          </a:r>
          <a:r>
            <a:rPr lang="it-IT" sz="1600" b="1" kern="1200" dirty="0">
              <a:solidFill>
                <a:schemeClr val="tx1"/>
              </a:solidFill>
            </a:rPr>
            <a:t>l’utilizzo sistematico del badge, </a:t>
          </a:r>
          <a:r>
            <a:rPr lang="it-IT" sz="1600" kern="1200" dirty="0">
              <a:solidFill>
                <a:schemeClr val="tx1"/>
              </a:solidFill>
            </a:rPr>
            <a:t>sistema di tracciabilità della presenza dello studente in tirocinio</a:t>
          </a:r>
          <a:endParaRPr lang="it-IT" sz="1600" kern="1200" dirty="0"/>
        </a:p>
      </dsp:txBody>
      <dsp:txXfrm>
        <a:off x="5972857" y="3877606"/>
        <a:ext cx="1900979" cy="1733879"/>
      </dsp:txXfrm>
    </dsp:sp>
    <dsp:sp modelId="{E23A4C56-24A9-2448-B878-05EE66B5632D}">
      <dsp:nvSpPr>
        <dsp:cNvPr id="0" name=""/>
        <dsp:cNvSpPr/>
      </dsp:nvSpPr>
      <dsp:spPr>
        <a:xfrm rot="8223504">
          <a:off x="4899010" y="3717759"/>
          <a:ext cx="845500" cy="18487"/>
        </a:xfrm>
        <a:custGeom>
          <a:avLst/>
          <a:gdLst/>
          <a:ahLst/>
          <a:cxnLst/>
          <a:rect l="0" t="0" r="0" b="0"/>
          <a:pathLst>
            <a:path>
              <a:moveTo>
                <a:pt x="0" y="9243"/>
              </a:moveTo>
              <a:lnTo>
                <a:pt x="845500" y="924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5300623" y="3705865"/>
        <a:ext cx="42275" cy="42275"/>
      </dsp:txXfrm>
    </dsp:sp>
    <dsp:sp modelId="{401617CE-D29A-D24A-98C3-B510F4940F06}">
      <dsp:nvSpPr>
        <dsp:cNvPr id="0" name=""/>
        <dsp:cNvSpPr/>
      </dsp:nvSpPr>
      <dsp:spPr>
        <a:xfrm>
          <a:off x="2786847" y="3757130"/>
          <a:ext cx="2697344" cy="214760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>
              <a:solidFill>
                <a:schemeClr val="tx1"/>
              </a:solidFill>
            </a:rPr>
            <a:t>Partecipare ad un </a:t>
          </a:r>
          <a:r>
            <a:rPr lang="it-IT" sz="1600" b="1" kern="1200" dirty="0">
              <a:solidFill>
                <a:schemeClr val="tx1"/>
              </a:solidFill>
            </a:rPr>
            <a:t>Progetto Erasmus+ </a:t>
          </a:r>
          <a:r>
            <a:rPr lang="it-IT" sz="1600" b="1" kern="1200" dirty="0" err="1">
              <a:solidFill>
                <a:schemeClr val="tx1"/>
              </a:solidFill>
            </a:rPr>
            <a:t>Key</a:t>
          </a:r>
          <a:r>
            <a:rPr lang="it-IT" sz="1600" b="1" kern="1200" dirty="0">
              <a:solidFill>
                <a:schemeClr val="tx1"/>
              </a:solidFill>
            </a:rPr>
            <a:t> actions2 </a:t>
          </a:r>
          <a:r>
            <a:rPr lang="it-IT" sz="1600" kern="1200" dirty="0">
              <a:solidFill>
                <a:schemeClr val="tx1"/>
              </a:solidFill>
            </a:rPr>
            <a:t>- “</a:t>
          </a:r>
          <a:r>
            <a:rPr lang="it-IT" sz="1600" kern="1200" dirty="0" err="1">
              <a:solidFill>
                <a:schemeClr val="tx1"/>
              </a:solidFill>
            </a:rPr>
            <a:t>Cooperation</a:t>
          </a:r>
          <a:r>
            <a:rPr lang="it-IT" sz="1600" kern="1200" dirty="0">
              <a:solidFill>
                <a:schemeClr val="tx1"/>
              </a:solidFill>
            </a:rPr>
            <a:t> for </a:t>
          </a:r>
          <a:r>
            <a:rPr lang="it-IT" sz="1600" kern="1200" dirty="0" err="1">
              <a:solidFill>
                <a:schemeClr val="tx1"/>
              </a:solidFill>
            </a:rPr>
            <a:t>innovation</a:t>
          </a:r>
          <a:r>
            <a:rPr lang="it-IT" sz="1600" kern="1200" dirty="0">
              <a:solidFill>
                <a:schemeClr val="tx1"/>
              </a:solidFill>
            </a:rPr>
            <a:t> and the </a:t>
          </a:r>
          <a:r>
            <a:rPr lang="it-IT" sz="1600" kern="1200" dirty="0" err="1">
              <a:solidFill>
                <a:schemeClr val="tx1"/>
              </a:solidFill>
            </a:rPr>
            <a:t>exchange</a:t>
          </a:r>
          <a:r>
            <a:rPr lang="it-IT" sz="1600" kern="1200" dirty="0">
              <a:solidFill>
                <a:schemeClr val="tx1"/>
              </a:solidFill>
            </a:rPr>
            <a:t> of </a:t>
          </a:r>
          <a:r>
            <a:rPr lang="it-IT" sz="1600" kern="1200" dirty="0" err="1">
              <a:solidFill>
                <a:schemeClr val="tx1"/>
              </a:solidFill>
            </a:rPr>
            <a:t>good</a:t>
          </a:r>
          <a:r>
            <a:rPr lang="it-IT" sz="1600" kern="1200" dirty="0">
              <a:solidFill>
                <a:schemeClr val="tx1"/>
              </a:solidFill>
            </a:rPr>
            <a:t> </a:t>
          </a:r>
          <a:r>
            <a:rPr lang="it-IT" sz="1600" kern="1200" dirty="0" err="1">
              <a:solidFill>
                <a:schemeClr val="tx1"/>
              </a:solidFill>
            </a:rPr>
            <a:t>practice</a:t>
          </a:r>
          <a:r>
            <a:rPr lang="it-IT" sz="1600" kern="1200" dirty="0">
              <a:solidFill>
                <a:schemeClr val="tx1"/>
              </a:solidFill>
            </a:rPr>
            <a:t>”</a:t>
          </a:r>
          <a:endParaRPr lang="it-IT" sz="1600" kern="1200" dirty="0"/>
        </a:p>
      </dsp:txBody>
      <dsp:txXfrm>
        <a:off x="3181864" y="4071639"/>
        <a:ext cx="1907310" cy="1518584"/>
      </dsp:txXfrm>
    </dsp:sp>
    <dsp:sp modelId="{B496A11A-88C3-6D4F-A2C5-627CA5D1BDC1}">
      <dsp:nvSpPr>
        <dsp:cNvPr id="0" name=""/>
        <dsp:cNvSpPr/>
      </dsp:nvSpPr>
      <dsp:spPr>
        <a:xfrm rot="10250808">
          <a:off x="2945887" y="3244725"/>
          <a:ext cx="2248137" cy="18487"/>
        </a:xfrm>
        <a:custGeom>
          <a:avLst/>
          <a:gdLst/>
          <a:ahLst/>
          <a:cxnLst/>
          <a:rect l="0" t="0" r="0" b="0"/>
          <a:pathLst>
            <a:path>
              <a:moveTo>
                <a:pt x="0" y="9243"/>
              </a:moveTo>
              <a:lnTo>
                <a:pt x="2248137" y="924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kern="1200"/>
        </a:p>
      </dsp:txBody>
      <dsp:txXfrm rot="10800000">
        <a:off x="4013753" y="3197765"/>
        <a:ext cx="112406" cy="112406"/>
      </dsp:txXfrm>
    </dsp:sp>
    <dsp:sp modelId="{A327A50D-A7D9-F348-941C-7E63AB03D068}">
      <dsp:nvSpPr>
        <dsp:cNvPr id="0" name=""/>
        <dsp:cNvSpPr/>
      </dsp:nvSpPr>
      <dsp:spPr>
        <a:xfrm>
          <a:off x="414591" y="2544726"/>
          <a:ext cx="2568079" cy="218265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>
              <a:solidFill>
                <a:schemeClr val="tx1"/>
              </a:solidFill>
            </a:rPr>
            <a:t>Progettare il Diploma </a:t>
          </a:r>
          <a:r>
            <a:rPr lang="it-IT" sz="1600" b="1" kern="1200" dirty="0" err="1">
              <a:solidFill>
                <a:schemeClr val="tx1"/>
              </a:solidFill>
            </a:rPr>
            <a:t>Supplement</a:t>
          </a:r>
          <a:r>
            <a:rPr lang="it-IT" sz="1600" b="1" kern="1200" dirty="0">
              <a:solidFill>
                <a:schemeClr val="tx1"/>
              </a:solidFill>
            </a:rPr>
            <a:t> </a:t>
          </a:r>
          <a:r>
            <a:rPr lang="it-IT" sz="1600" kern="1200" dirty="0">
              <a:solidFill>
                <a:schemeClr val="tx1"/>
              </a:solidFill>
            </a:rPr>
            <a:t>alla luce dei Descrittori di Dublino per facilitare l’ingresso nel mondo del lavoro</a:t>
          </a:r>
          <a:endParaRPr lang="it-IT" sz="1600" kern="1200" dirty="0"/>
        </a:p>
      </dsp:txBody>
      <dsp:txXfrm>
        <a:off x="790677" y="2864368"/>
        <a:ext cx="1815907" cy="1543367"/>
      </dsp:txXfrm>
    </dsp:sp>
    <dsp:sp modelId="{DBB14D50-CF83-0642-8A4C-AAA76F4154E9}">
      <dsp:nvSpPr>
        <dsp:cNvPr id="0" name=""/>
        <dsp:cNvSpPr/>
      </dsp:nvSpPr>
      <dsp:spPr>
        <a:xfrm rot="11762364">
          <a:off x="2795915" y="2283046"/>
          <a:ext cx="2501309" cy="18487"/>
        </a:xfrm>
        <a:custGeom>
          <a:avLst/>
          <a:gdLst/>
          <a:ahLst/>
          <a:cxnLst/>
          <a:rect l="0" t="0" r="0" b="0"/>
          <a:pathLst>
            <a:path>
              <a:moveTo>
                <a:pt x="0" y="9243"/>
              </a:moveTo>
              <a:lnTo>
                <a:pt x="2501309" y="924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kern="1200"/>
        </a:p>
      </dsp:txBody>
      <dsp:txXfrm rot="10800000">
        <a:off x="3984037" y="2229757"/>
        <a:ext cx="125065" cy="125065"/>
      </dsp:txXfrm>
    </dsp:sp>
    <dsp:sp modelId="{FB0AAEE1-D5EF-3340-8899-A364C28A8831}">
      <dsp:nvSpPr>
        <dsp:cNvPr id="0" name=""/>
        <dsp:cNvSpPr/>
      </dsp:nvSpPr>
      <dsp:spPr>
        <a:xfrm>
          <a:off x="262632" y="396349"/>
          <a:ext cx="2644864" cy="237656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>
              <a:solidFill>
                <a:schemeClr val="tx1"/>
              </a:solidFill>
            </a:rPr>
            <a:t>Progettare </a:t>
          </a:r>
          <a:r>
            <a:rPr lang="it-IT" sz="1600" b="1" kern="1200" dirty="0">
              <a:solidFill>
                <a:schemeClr val="tx1"/>
              </a:solidFill>
            </a:rPr>
            <a:t>studio di settore</a:t>
          </a:r>
          <a:r>
            <a:rPr lang="it-IT" sz="1600" kern="1200" dirty="0">
              <a:solidFill>
                <a:schemeClr val="tx1"/>
              </a:solidFill>
            </a:rPr>
            <a:t> per ottenere </a:t>
          </a:r>
          <a:r>
            <a:rPr lang="it-IT" sz="1600" b="1" kern="1200" dirty="0">
              <a:solidFill>
                <a:schemeClr val="tx1"/>
              </a:solidFill>
            </a:rPr>
            <a:t>informazioni sul gap </a:t>
          </a:r>
          <a:r>
            <a:rPr lang="it-IT" sz="1600" kern="1200" dirty="0">
              <a:solidFill>
                <a:schemeClr val="tx1"/>
              </a:solidFill>
            </a:rPr>
            <a:t>tra funzioni e </a:t>
          </a:r>
          <a:r>
            <a:rPr lang="it-IT" sz="1600" b="1" kern="1200" dirty="0">
              <a:solidFill>
                <a:schemeClr val="tx1"/>
              </a:solidFill>
            </a:rPr>
            <a:t>competenze attese e dimostrate</a:t>
          </a:r>
          <a:endParaRPr lang="it-IT" sz="1600" kern="1200" dirty="0"/>
        </a:p>
      </dsp:txBody>
      <dsp:txXfrm>
        <a:off x="649963" y="744389"/>
        <a:ext cx="1870202" cy="1680487"/>
      </dsp:txXfrm>
    </dsp:sp>
    <dsp:sp modelId="{CEA3B335-817F-8E4E-82D5-EC96A361EA08}">
      <dsp:nvSpPr>
        <dsp:cNvPr id="0" name=""/>
        <dsp:cNvSpPr/>
      </dsp:nvSpPr>
      <dsp:spPr>
        <a:xfrm rot="13446000">
          <a:off x="5469073" y="2295408"/>
          <a:ext cx="207728" cy="18487"/>
        </a:xfrm>
        <a:custGeom>
          <a:avLst/>
          <a:gdLst/>
          <a:ahLst/>
          <a:cxnLst/>
          <a:rect l="0" t="0" r="0" b="0"/>
          <a:pathLst>
            <a:path>
              <a:moveTo>
                <a:pt x="0" y="9243"/>
              </a:moveTo>
              <a:lnTo>
                <a:pt x="207728" y="9243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800000">
        <a:off x="5567744" y="2299458"/>
        <a:ext cx="10386" cy="10386"/>
      </dsp:txXfrm>
    </dsp:sp>
    <dsp:sp modelId="{2CF5AAFF-3975-F845-98D0-B5DF14358E84}">
      <dsp:nvSpPr>
        <dsp:cNvPr id="0" name=""/>
        <dsp:cNvSpPr/>
      </dsp:nvSpPr>
      <dsp:spPr>
        <a:xfrm>
          <a:off x="2762202" y="-225958"/>
          <a:ext cx="3296122" cy="280780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>
              <a:solidFill>
                <a:schemeClr val="tx1"/>
              </a:solidFill>
            </a:rPr>
            <a:t>Mappare</a:t>
          </a:r>
          <a:r>
            <a:rPr lang="it-IT" sz="1600" kern="1200" dirty="0">
              <a:solidFill>
                <a:schemeClr val="tx1"/>
              </a:solidFill>
            </a:rPr>
            <a:t> le diverse </a:t>
          </a:r>
          <a:r>
            <a:rPr lang="it-IT" sz="1600" b="1" kern="1200" dirty="0">
              <a:solidFill>
                <a:schemeClr val="tx1"/>
              </a:solidFill>
            </a:rPr>
            <a:t>modalità di valutazione </a:t>
          </a:r>
          <a:r>
            <a:rPr lang="it-IT" sz="1600" kern="1200" dirty="0">
              <a:solidFill>
                <a:schemeClr val="tx1"/>
              </a:solidFill>
            </a:rPr>
            <a:t>utilizzate dai docenti </a:t>
          </a:r>
          <a:r>
            <a:rPr lang="it-IT" sz="1600" b="1" kern="1200" dirty="0">
              <a:solidFill>
                <a:schemeClr val="tx1"/>
              </a:solidFill>
            </a:rPr>
            <a:t>per verificare la capacità delle prove di misurare effettivamente i risultati di apprendimento</a:t>
          </a:r>
          <a:endParaRPr lang="it-IT" sz="1600" kern="1200" dirty="0"/>
        </a:p>
      </dsp:txBody>
      <dsp:txXfrm>
        <a:off x="3244908" y="185235"/>
        <a:ext cx="2330710" cy="1985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44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05482" y="0"/>
            <a:ext cx="2911263" cy="4944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78415-3F56-074A-B273-16DA3FCB3156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31900"/>
            <a:ext cx="5911850" cy="3325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1830" y="4742815"/>
            <a:ext cx="5374640" cy="38804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60730"/>
            <a:ext cx="2911263" cy="4944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05482" y="9360730"/>
            <a:ext cx="2911263" cy="4944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17063-109B-5A4A-B17B-8C6314FFBF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59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05482" y="9360730"/>
            <a:ext cx="2911263" cy="494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4E15EA-C10B-4957-9237-E3ECCF96C2D4}" type="slidenum">
              <a:rPr lang="it-IT" sz="1200">
                <a:latin typeface="+mn-lt"/>
              </a:rPr>
              <a:pPr algn="r">
                <a:defRPr/>
              </a:pPr>
              <a:t>1</a:t>
            </a:fld>
            <a:endParaRPr lang="it-IT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7834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05482" y="9360730"/>
            <a:ext cx="2911263" cy="494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4E15EA-C10B-4957-9237-E3ECCF96C2D4}" type="slidenum">
              <a:rPr lang="it-IT" sz="1200">
                <a:latin typeface="+mn-lt"/>
              </a:rPr>
              <a:pPr algn="r">
                <a:defRPr/>
              </a:pPr>
              <a:t>10</a:t>
            </a:fld>
            <a:endParaRPr lang="it-IT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31669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05482" y="9360730"/>
            <a:ext cx="2911263" cy="494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4E15EA-C10B-4957-9237-E3ECCF96C2D4}" type="slidenum">
              <a:rPr lang="it-IT" sz="1200">
                <a:latin typeface="+mn-lt"/>
              </a:rPr>
              <a:pPr algn="r">
                <a:defRPr/>
              </a:pPr>
              <a:t>11</a:t>
            </a:fld>
            <a:endParaRPr lang="it-IT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945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05482" y="9360730"/>
            <a:ext cx="2911263" cy="494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4E15EA-C10B-4957-9237-E3ECCF96C2D4}" type="slidenum">
              <a:rPr lang="it-IT" sz="1200">
                <a:latin typeface="+mn-lt"/>
              </a:rPr>
              <a:pPr algn="r">
                <a:defRPr/>
              </a:pPr>
              <a:t>2</a:t>
            </a:fld>
            <a:endParaRPr lang="it-IT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84493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05482" y="9360730"/>
            <a:ext cx="2911263" cy="494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4E15EA-C10B-4957-9237-E3ECCF96C2D4}" type="slidenum">
              <a:rPr lang="it-IT" sz="1200">
                <a:latin typeface="+mn-lt"/>
              </a:rPr>
              <a:pPr algn="r">
                <a:defRPr/>
              </a:pPr>
              <a:t>3</a:t>
            </a:fld>
            <a:endParaRPr lang="it-IT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1117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05482" y="9360730"/>
            <a:ext cx="2911263" cy="494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4E15EA-C10B-4957-9237-E3ECCF96C2D4}" type="slidenum">
              <a:rPr lang="it-IT" sz="1200">
                <a:latin typeface="+mn-lt"/>
              </a:rPr>
              <a:pPr algn="r">
                <a:defRPr/>
              </a:pPr>
              <a:t>4</a:t>
            </a:fld>
            <a:endParaRPr lang="it-IT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3813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05482" y="9360730"/>
            <a:ext cx="2911263" cy="494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4E15EA-C10B-4957-9237-E3ECCF96C2D4}" type="slidenum">
              <a:rPr lang="it-IT" sz="1200">
                <a:latin typeface="+mn-lt"/>
              </a:rPr>
              <a:pPr algn="r">
                <a:defRPr/>
              </a:pPr>
              <a:t>5</a:t>
            </a:fld>
            <a:endParaRPr lang="it-IT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8027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05482" y="9360730"/>
            <a:ext cx="2911263" cy="494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4E15EA-C10B-4957-9237-E3ECCF96C2D4}" type="slidenum">
              <a:rPr lang="it-IT" sz="1200">
                <a:latin typeface="+mn-lt"/>
              </a:rPr>
              <a:pPr algn="r">
                <a:defRPr/>
              </a:pPr>
              <a:t>6</a:t>
            </a:fld>
            <a:endParaRPr lang="it-IT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786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05482" y="9360730"/>
            <a:ext cx="2911263" cy="494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4E15EA-C10B-4957-9237-E3ECCF96C2D4}" type="slidenum">
              <a:rPr lang="it-IT" sz="1200">
                <a:latin typeface="+mn-lt"/>
              </a:rPr>
              <a:pPr algn="r">
                <a:defRPr/>
              </a:pPr>
              <a:t>7</a:t>
            </a:fld>
            <a:endParaRPr lang="it-IT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0507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05482" y="9360730"/>
            <a:ext cx="2911263" cy="494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4E15EA-C10B-4957-9237-E3ECCF96C2D4}" type="slidenum">
              <a:rPr lang="it-IT" sz="1200">
                <a:latin typeface="+mn-lt"/>
              </a:rPr>
              <a:pPr algn="r">
                <a:defRPr/>
              </a:pPr>
              <a:t>8</a:t>
            </a:fld>
            <a:endParaRPr lang="it-IT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5456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05482" y="9360730"/>
            <a:ext cx="2911263" cy="494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4E15EA-C10B-4957-9237-E3ECCF96C2D4}" type="slidenum">
              <a:rPr lang="it-IT" sz="1200">
                <a:latin typeface="+mn-lt"/>
              </a:rPr>
              <a:pPr algn="r">
                <a:defRPr/>
              </a:pPr>
              <a:t>9</a:t>
            </a:fld>
            <a:endParaRPr lang="it-IT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3796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2E4C-46E6-754E-90B2-B3D8DD966FBF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5A6D-4B87-754D-9D75-41BB9893AF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58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2E4C-46E6-754E-90B2-B3D8DD966FBF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5A6D-4B87-754D-9D75-41BB9893AF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239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2E4C-46E6-754E-90B2-B3D8DD966FBF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5A6D-4B87-754D-9D75-41BB9893AF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484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2E4C-46E6-754E-90B2-B3D8DD966FBF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5A6D-4B87-754D-9D75-41BB9893AF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484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2E4C-46E6-754E-90B2-B3D8DD966FBF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5A6D-4B87-754D-9D75-41BB9893AF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528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2E4C-46E6-754E-90B2-B3D8DD966FBF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5A6D-4B87-754D-9D75-41BB9893AF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951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2E4C-46E6-754E-90B2-B3D8DD966FBF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5A6D-4B87-754D-9D75-41BB9893AF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516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2E4C-46E6-754E-90B2-B3D8DD966FBF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5A6D-4B87-754D-9D75-41BB9893AF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003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2E4C-46E6-754E-90B2-B3D8DD966FBF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5A6D-4B87-754D-9D75-41BB9893AF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30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2E4C-46E6-754E-90B2-B3D8DD966FBF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5A6D-4B87-754D-9D75-41BB9893AF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57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D2E4C-46E6-754E-90B2-B3D8DD966FBF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5A6D-4B87-754D-9D75-41BB9893AF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20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D2E4C-46E6-754E-90B2-B3D8DD966FBF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25A6D-4B87-754D-9D75-41BB9893AF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9116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54063" y="0"/>
            <a:ext cx="335211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0" y="0"/>
            <a:ext cx="830263" cy="457200"/>
          </a:xfrm>
          <a:prstGeom prst="rect">
            <a:avLst/>
          </a:prstGeom>
          <a:solidFill>
            <a:srgbClr val="512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74123" y="0"/>
            <a:ext cx="8217877" cy="457200"/>
          </a:xfrm>
          <a:prstGeom prst="rect">
            <a:avLst/>
          </a:prstGeom>
          <a:solidFill>
            <a:srgbClr val="76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it-IT" sz="2800" b="1" dirty="0" err="1">
                <a:solidFill>
                  <a:srgbClr val="FFFFFF"/>
                </a:solidFill>
                <a:latin typeface="Helvetica" panose="020B0604020202020204" pitchFamily="34" charset="0"/>
              </a:rPr>
              <a:t>CdS</a:t>
            </a:r>
            <a:r>
              <a:rPr lang="it-IT" sz="2800" b="1" dirty="0">
                <a:solidFill>
                  <a:srgbClr val="FFFFFF"/>
                </a:solidFill>
                <a:latin typeface="Helvetica" panose="020B0604020202020204" pitchFamily="34" charset="0"/>
              </a:rPr>
              <a:t> in Infermieristica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35173" y="681040"/>
            <a:ext cx="11646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0" y="6391544"/>
            <a:ext cx="12192000" cy="457200"/>
            <a:chOff x="0" y="6400800"/>
            <a:chExt cx="12192000" cy="457200"/>
          </a:xfrm>
        </p:grpSpPr>
        <p:sp>
          <p:nvSpPr>
            <p:cNvPr id="16" name="Rettangolo 15"/>
            <p:cNvSpPr/>
            <p:nvPr/>
          </p:nvSpPr>
          <p:spPr>
            <a:xfrm>
              <a:off x="0" y="6400800"/>
              <a:ext cx="1262063" cy="457200"/>
            </a:xfrm>
            <a:prstGeom prst="rect">
              <a:avLst/>
            </a:prstGeom>
            <a:solidFill>
              <a:srgbClr val="5125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787775" y="6400800"/>
              <a:ext cx="8404225" cy="457200"/>
            </a:xfrm>
            <a:prstGeom prst="rect">
              <a:avLst/>
            </a:prstGeom>
            <a:solidFill>
              <a:srgbClr val="7698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/>
                <a:t>Dipartimento di Scienze Mediche e Biologiche</a:t>
              </a:r>
            </a:p>
          </p:txBody>
        </p:sp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692" y="6408685"/>
              <a:ext cx="429571" cy="437994"/>
            </a:xfrm>
            <a:prstGeom prst="rect">
              <a:avLst/>
            </a:prstGeom>
          </p:spPr>
        </p:pic>
        <p:sp>
          <p:nvSpPr>
            <p:cNvPr id="20" name="Rettangolo 19"/>
            <p:cNvSpPr/>
            <p:nvPr/>
          </p:nvSpPr>
          <p:spPr>
            <a:xfrm>
              <a:off x="1262063" y="6400800"/>
              <a:ext cx="2565081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pic>
          <p:nvPicPr>
            <p:cNvPr id="21" name="Immagin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0745" y="6408686"/>
              <a:ext cx="1069221" cy="437994"/>
            </a:xfrm>
            <a:prstGeom prst="rect">
              <a:avLst/>
            </a:prstGeom>
          </p:spPr>
        </p:pic>
      </p:grpSp>
      <p:sp>
        <p:nvSpPr>
          <p:cNvPr id="14" name="Rettangolo 13"/>
          <p:cNvSpPr/>
          <p:nvPr/>
        </p:nvSpPr>
        <p:spPr>
          <a:xfrm>
            <a:off x="816209" y="0"/>
            <a:ext cx="328996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b="1" dirty="0"/>
              <a:t>HIC SUNT FUTURA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1631852" y="1635147"/>
            <a:ext cx="92143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/>
              <a:t>PROCESSI, OBIETTIVI E AZIONI DI QUALITA’ </a:t>
            </a:r>
          </a:p>
          <a:p>
            <a:pPr algn="ctr"/>
            <a:r>
              <a:rPr lang="it-IT" sz="6000" b="1" dirty="0"/>
              <a:t>DAL 2013 AD OGGI</a:t>
            </a:r>
          </a:p>
          <a:p>
            <a:pPr algn="ctr"/>
            <a:r>
              <a:rPr lang="it-IT" sz="6000" b="1" dirty="0" err="1" smtClean="0"/>
              <a:t>CdS</a:t>
            </a:r>
            <a:r>
              <a:rPr lang="it-IT" sz="6000" b="1" dirty="0" smtClean="0"/>
              <a:t> in Infermieristica</a:t>
            </a:r>
            <a:endParaRPr lang="it-IT" sz="6000" b="1" dirty="0"/>
          </a:p>
        </p:txBody>
      </p:sp>
    </p:spTree>
    <p:extLst>
      <p:ext uri="{BB962C8B-B14F-4D97-AF65-F5344CB8AC3E}">
        <p14:creationId xmlns:p14="http://schemas.microsoft.com/office/powerpoint/2010/main" val="195250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54063" y="0"/>
            <a:ext cx="335211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0" y="0"/>
            <a:ext cx="830263" cy="457200"/>
          </a:xfrm>
          <a:prstGeom prst="rect">
            <a:avLst/>
          </a:prstGeom>
          <a:solidFill>
            <a:srgbClr val="512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74123" y="0"/>
            <a:ext cx="8217877" cy="457200"/>
          </a:xfrm>
          <a:prstGeom prst="rect">
            <a:avLst/>
          </a:prstGeom>
          <a:solidFill>
            <a:srgbClr val="76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it-IT" sz="2800" b="1" dirty="0" err="1">
                <a:solidFill>
                  <a:srgbClr val="FFFFFF"/>
                </a:solidFill>
                <a:latin typeface="Helvetica" panose="020B0604020202020204" pitchFamily="34" charset="0"/>
              </a:rPr>
              <a:t>CdS</a:t>
            </a:r>
            <a:r>
              <a:rPr lang="it-IT" sz="2800" b="1" dirty="0">
                <a:solidFill>
                  <a:srgbClr val="FFFFFF"/>
                </a:solidFill>
                <a:latin typeface="Helvetica" panose="020B0604020202020204" pitchFamily="34" charset="0"/>
              </a:rPr>
              <a:t> in Infermieristica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35173" y="681040"/>
            <a:ext cx="11646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0" y="6391544"/>
            <a:ext cx="12192000" cy="457200"/>
            <a:chOff x="0" y="6400800"/>
            <a:chExt cx="12192000" cy="457200"/>
          </a:xfrm>
        </p:grpSpPr>
        <p:sp>
          <p:nvSpPr>
            <p:cNvPr id="16" name="Rettangolo 15"/>
            <p:cNvSpPr/>
            <p:nvPr/>
          </p:nvSpPr>
          <p:spPr>
            <a:xfrm>
              <a:off x="0" y="6400800"/>
              <a:ext cx="1262063" cy="457200"/>
            </a:xfrm>
            <a:prstGeom prst="rect">
              <a:avLst/>
            </a:prstGeom>
            <a:solidFill>
              <a:srgbClr val="5125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787775" y="6400800"/>
              <a:ext cx="8404225" cy="457200"/>
            </a:xfrm>
            <a:prstGeom prst="rect">
              <a:avLst/>
            </a:prstGeom>
            <a:solidFill>
              <a:srgbClr val="7698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/>
                <a:t>Dipartimento di Scienze Mediche e Biologiche</a:t>
              </a:r>
            </a:p>
          </p:txBody>
        </p:sp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692" y="6408685"/>
              <a:ext cx="429571" cy="437994"/>
            </a:xfrm>
            <a:prstGeom prst="rect">
              <a:avLst/>
            </a:prstGeom>
          </p:spPr>
        </p:pic>
        <p:sp>
          <p:nvSpPr>
            <p:cNvPr id="20" name="Rettangolo 19"/>
            <p:cNvSpPr/>
            <p:nvPr/>
          </p:nvSpPr>
          <p:spPr>
            <a:xfrm>
              <a:off x="1262063" y="6400800"/>
              <a:ext cx="2565081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pic>
          <p:nvPicPr>
            <p:cNvPr id="21" name="Immagin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0745" y="6408686"/>
              <a:ext cx="1069221" cy="437994"/>
            </a:xfrm>
            <a:prstGeom prst="rect">
              <a:avLst/>
            </a:prstGeom>
          </p:spPr>
        </p:pic>
      </p:grpSp>
      <p:sp>
        <p:nvSpPr>
          <p:cNvPr id="14" name="Rettangolo 13"/>
          <p:cNvSpPr/>
          <p:nvPr/>
        </p:nvSpPr>
        <p:spPr>
          <a:xfrm>
            <a:off x="816209" y="0"/>
            <a:ext cx="328996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b="1" dirty="0"/>
              <a:t>HIC SUNT FUTURA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062" y="669719"/>
            <a:ext cx="1538883" cy="569918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4400" b="1" dirty="0"/>
              <a:t>RIESAME ANNUALE </a:t>
            </a:r>
            <a:r>
              <a:rPr lang="it-IT" sz="4400" b="1" dirty="0" smtClean="0"/>
              <a:t>2015/16</a:t>
            </a:r>
            <a:endParaRPr lang="it-IT" sz="44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325969"/>
              </p:ext>
            </p:extLst>
          </p:nvPr>
        </p:nvGraphicFramePr>
        <p:xfrm>
          <a:off x="1547945" y="465085"/>
          <a:ext cx="10644055" cy="591513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79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2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399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OBIETTIVI</a:t>
                      </a:r>
                      <a:endParaRPr lang="it-IT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AZIONI</a:t>
                      </a:r>
                      <a:endParaRPr lang="it-IT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759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/>
                        <a:t>Mantenere livello di competenza acquisita durante il </a:t>
                      </a:r>
                      <a:r>
                        <a:rPr lang="it-IT" sz="1600" b="1" dirty="0" err="1" smtClean="0"/>
                        <a:t>CdS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/>
                        <a:t>- Offrire ai </a:t>
                      </a:r>
                      <a:r>
                        <a:rPr lang="it-IT" sz="1600" b="1" dirty="0" smtClean="0"/>
                        <a:t>neolaureati la possibilità di sperimentarsi </a:t>
                      </a:r>
                      <a:r>
                        <a:rPr lang="it-IT" sz="1600" dirty="0" smtClean="0"/>
                        <a:t>nelle </a:t>
                      </a:r>
                      <a:r>
                        <a:rPr lang="it-IT" sz="1600" b="1" dirty="0" smtClean="0"/>
                        <a:t>Technical </a:t>
                      </a:r>
                      <a:r>
                        <a:rPr lang="it-IT" sz="1600" b="1" dirty="0" err="1" smtClean="0"/>
                        <a:t>skills</a:t>
                      </a:r>
                      <a:r>
                        <a:rPr lang="it-IT" sz="1600" b="1" dirty="0" smtClean="0"/>
                        <a:t> e non </a:t>
                      </a:r>
                      <a:r>
                        <a:rPr lang="it-IT" sz="1600" dirty="0" smtClean="0"/>
                        <a:t>presso il Centro di Simulazione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5220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/>
                        <a:t>Potenziare le opportunità di apprendimento clinico coerenti ai bisogni emergenti della popolazione e dei servizi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/>
                        <a:t>- Realizzare le </a:t>
                      </a:r>
                      <a:r>
                        <a:rPr lang="it-IT" sz="1600" b="1" dirty="0" smtClean="0"/>
                        <a:t>opportunità di apprendimento  clinico </a:t>
                      </a:r>
                      <a:r>
                        <a:rPr lang="it-IT" sz="1600" dirty="0" smtClean="0"/>
                        <a:t>degli studenti </a:t>
                      </a:r>
                      <a:r>
                        <a:rPr lang="it-IT" sz="1600" b="1" dirty="0" smtClean="0"/>
                        <a:t>in ambito residenziale</a:t>
                      </a:r>
                      <a:r>
                        <a:rPr lang="it-IT" sz="1600" dirty="0" smtClean="0"/>
                        <a:t> (case di riposo) e </a:t>
                      </a:r>
                      <a:r>
                        <a:rPr lang="it-IT" sz="1600" b="1" dirty="0" smtClean="0"/>
                        <a:t>formare alla </a:t>
                      </a:r>
                      <a:r>
                        <a:rPr lang="it-IT" sz="1600" b="1" dirty="0" err="1" smtClean="0"/>
                        <a:t>tutorship</a:t>
                      </a:r>
                      <a:r>
                        <a:rPr lang="it-IT" sz="1600" b="1" dirty="0" smtClean="0"/>
                        <a:t> </a:t>
                      </a:r>
                      <a:r>
                        <a:rPr lang="it-IT" sz="1600" b="0" dirty="0" smtClean="0"/>
                        <a:t>gli infermieri delle strutture</a:t>
                      </a:r>
                    </a:p>
                    <a:p>
                      <a:pPr lvl="0"/>
                      <a:r>
                        <a:rPr lang="it-IT" sz="1600" b="1" dirty="0" smtClean="0"/>
                        <a:t>- Attivare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b="1" dirty="0" smtClean="0"/>
                        <a:t>un sistema di valutazione dell’esperienza </a:t>
                      </a:r>
                      <a:r>
                        <a:rPr lang="it-IT" sz="1600" b="0" dirty="0" smtClean="0"/>
                        <a:t>così come percepita dagli studenti</a:t>
                      </a:r>
                    </a:p>
                    <a:p>
                      <a:pPr lvl="0"/>
                      <a:r>
                        <a:rPr lang="it-IT" sz="1600" b="1" dirty="0" smtClean="0"/>
                        <a:t>- Discutere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b="1" dirty="0" smtClean="0"/>
                        <a:t>i risultati con le direzioni </a:t>
                      </a:r>
                      <a:r>
                        <a:rPr lang="it-IT" sz="1600" dirty="0" smtClean="0"/>
                        <a:t>delle case di riposo anche per </a:t>
                      </a:r>
                      <a:r>
                        <a:rPr lang="it-IT" sz="1600" b="1" dirty="0" smtClean="0"/>
                        <a:t>attivare processi di miglioramento </a:t>
                      </a:r>
                      <a:r>
                        <a:rPr lang="it-IT" sz="1600" dirty="0" smtClean="0"/>
                        <a:t>della qualità delle cure erogate sulla base del feedback di studenti e tutor clinici</a:t>
                      </a:r>
                    </a:p>
                    <a:p>
                      <a:pPr lvl="0"/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699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/>
                        <a:t>Sviluppare un database per censire tutor clinici e simulatori coinvolti nell’esame OSCE </a:t>
                      </a:r>
                      <a:r>
                        <a:rPr lang="it-IT" sz="1200" b="0" dirty="0" smtClean="0"/>
                        <a:t>(</a:t>
                      </a:r>
                      <a:r>
                        <a:rPr lang="it-IT" sz="1200" b="0" dirty="0" err="1" smtClean="0"/>
                        <a:t>Objective</a:t>
                      </a:r>
                      <a:r>
                        <a:rPr lang="it-IT" sz="1200" b="0" dirty="0" smtClean="0"/>
                        <a:t> </a:t>
                      </a:r>
                      <a:r>
                        <a:rPr lang="it-IT" sz="1200" b="0" dirty="0" err="1" smtClean="0"/>
                        <a:t>Structured</a:t>
                      </a:r>
                      <a:r>
                        <a:rPr lang="it-IT" sz="1200" b="0" dirty="0" smtClean="0"/>
                        <a:t> Clinical </a:t>
                      </a:r>
                      <a:r>
                        <a:rPr lang="it-IT" sz="1200" b="0" dirty="0" err="1" smtClean="0"/>
                        <a:t>Examination</a:t>
                      </a:r>
                      <a:r>
                        <a:rPr lang="it-IT" sz="1200" b="0" dirty="0" smtClean="0"/>
                        <a:t>)</a:t>
                      </a:r>
                      <a:endParaRPr lang="it-IT" sz="1600" b="0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/>
                        <a:t>- </a:t>
                      </a:r>
                      <a:r>
                        <a:rPr lang="it-IT" sz="1600" b="1" dirty="0" smtClean="0"/>
                        <a:t>Completare </a:t>
                      </a:r>
                      <a:r>
                        <a:rPr lang="it-IT" sz="1600" b="0" dirty="0" smtClean="0"/>
                        <a:t>il d</a:t>
                      </a:r>
                      <a:r>
                        <a:rPr lang="it-IT" sz="1600" dirty="0" smtClean="0"/>
                        <a:t>atabase del CV dei tutor clinici</a:t>
                      </a:r>
                    </a:p>
                    <a:p>
                      <a:pPr lvl="0" algn="l"/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5062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/>
                        <a:t>Favorire l’autonomia degli studenti nella ricerca e fruibilità delle informazioni di struttura, processo ed esito del </a:t>
                      </a:r>
                      <a:r>
                        <a:rPr lang="it-IT" sz="1600" b="1" dirty="0" err="1" smtClean="0"/>
                        <a:t>CdS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/>
                        <a:t>- </a:t>
                      </a:r>
                      <a:r>
                        <a:rPr lang="it-IT" sz="1600" b="1" dirty="0" smtClean="0"/>
                        <a:t>Presentare </a:t>
                      </a:r>
                      <a:r>
                        <a:rPr lang="it-IT" sz="1600" dirty="0" smtClean="0"/>
                        <a:t>la </a:t>
                      </a:r>
                      <a:r>
                        <a:rPr lang="it-IT" sz="1600" b="1" dirty="0" smtClean="0"/>
                        <a:t>pagina Web del </a:t>
                      </a:r>
                      <a:r>
                        <a:rPr lang="it-IT" sz="1600" b="1" dirty="0" err="1" smtClean="0"/>
                        <a:t>CdS</a:t>
                      </a:r>
                      <a:endParaRPr lang="it-IT" sz="1600" dirty="0" smtClean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40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54063" y="0"/>
            <a:ext cx="335211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0" y="0"/>
            <a:ext cx="830263" cy="457200"/>
          </a:xfrm>
          <a:prstGeom prst="rect">
            <a:avLst/>
          </a:prstGeom>
          <a:solidFill>
            <a:srgbClr val="512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74123" y="0"/>
            <a:ext cx="8217877" cy="457200"/>
          </a:xfrm>
          <a:prstGeom prst="rect">
            <a:avLst/>
          </a:prstGeom>
          <a:solidFill>
            <a:srgbClr val="76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it-IT" sz="2800" b="1" dirty="0" err="1">
                <a:solidFill>
                  <a:srgbClr val="FFFFFF"/>
                </a:solidFill>
                <a:latin typeface="Helvetica" panose="020B0604020202020204" pitchFamily="34" charset="0"/>
              </a:rPr>
              <a:t>CdS</a:t>
            </a:r>
            <a:r>
              <a:rPr lang="it-IT" sz="2800" b="1" dirty="0">
                <a:solidFill>
                  <a:srgbClr val="FFFFFF"/>
                </a:solidFill>
                <a:latin typeface="Helvetica" panose="020B0604020202020204" pitchFamily="34" charset="0"/>
              </a:rPr>
              <a:t> in Infermieristica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35173" y="681040"/>
            <a:ext cx="11646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0" y="6391544"/>
            <a:ext cx="12192000" cy="457200"/>
            <a:chOff x="0" y="6400800"/>
            <a:chExt cx="12192000" cy="457200"/>
          </a:xfrm>
        </p:grpSpPr>
        <p:sp>
          <p:nvSpPr>
            <p:cNvPr id="16" name="Rettangolo 15"/>
            <p:cNvSpPr/>
            <p:nvPr/>
          </p:nvSpPr>
          <p:spPr>
            <a:xfrm>
              <a:off x="0" y="6400800"/>
              <a:ext cx="1262063" cy="457200"/>
            </a:xfrm>
            <a:prstGeom prst="rect">
              <a:avLst/>
            </a:prstGeom>
            <a:solidFill>
              <a:srgbClr val="5125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787775" y="6400800"/>
              <a:ext cx="8404225" cy="457200"/>
            </a:xfrm>
            <a:prstGeom prst="rect">
              <a:avLst/>
            </a:prstGeom>
            <a:solidFill>
              <a:srgbClr val="7698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/>
                <a:t>Dipartimento di Scienze Mediche e Biologiche</a:t>
              </a:r>
            </a:p>
          </p:txBody>
        </p:sp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692" y="6408685"/>
              <a:ext cx="429571" cy="437994"/>
            </a:xfrm>
            <a:prstGeom prst="rect">
              <a:avLst/>
            </a:prstGeom>
          </p:spPr>
        </p:pic>
        <p:sp>
          <p:nvSpPr>
            <p:cNvPr id="20" name="Rettangolo 19"/>
            <p:cNvSpPr/>
            <p:nvPr/>
          </p:nvSpPr>
          <p:spPr>
            <a:xfrm>
              <a:off x="1262063" y="6400800"/>
              <a:ext cx="2565081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pic>
          <p:nvPicPr>
            <p:cNvPr id="21" name="Immagin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0745" y="6408686"/>
              <a:ext cx="1069221" cy="437994"/>
            </a:xfrm>
            <a:prstGeom prst="rect">
              <a:avLst/>
            </a:prstGeom>
          </p:spPr>
        </p:pic>
      </p:grpSp>
      <p:sp>
        <p:nvSpPr>
          <p:cNvPr id="14" name="Rettangolo 13"/>
          <p:cNvSpPr/>
          <p:nvPr/>
        </p:nvSpPr>
        <p:spPr>
          <a:xfrm>
            <a:off x="816209" y="0"/>
            <a:ext cx="328996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b="1" dirty="0"/>
              <a:t>HIC SUNT FUTURA</a:t>
            </a: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2958392118"/>
              </p:ext>
            </p:extLst>
          </p:nvPr>
        </p:nvGraphicFramePr>
        <p:xfrm>
          <a:off x="0" y="457201"/>
          <a:ext cx="12192000" cy="5923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64764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54063" y="0"/>
            <a:ext cx="335211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0" y="0"/>
            <a:ext cx="830263" cy="457200"/>
          </a:xfrm>
          <a:prstGeom prst="rect">
            <a:avLst/>
          </a:prstGeom>
          <a:solidFill>
            <a:srgbClr val="512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74123" y="0"/>
            <a:ext cx="8217877" cy="457200"/>
          </a:xfrm>
          <a:prstGeom prst="rect">
            <a:avLst/>
          </a:prstGeom>
          <a:solidFill>
            <a:srgbClr val="76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it-IT" sz="2800" b="1" dirty="0" err="1">
                <a:solidFill>
                  <a:srgbClr val="FFFFFF"/>
                </a:solidFill>
                <a:latin typeface="Helvetica" panose="020B0604020202020204" pitchFamily="34" charset="0"/>
              </a:rPr>
              <a:t>CdS</a:t>
            </a:r>
            <a:r>
              <a:rPr lang="it-IT" sz="2800" b="1" dirty="0">
                <a:solidFill>
                  <a:srgbClr val="FFFFFF"/>
                </a:solidFill>
                <a:latin typeface="Helvetica" panose="020B0604020202020204" pitchFamily="34" charset="0"/>
              </a:rPr>
              <a:t> in Infermieristica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35173" y="681040"/>
            <a:ext cx="11646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0" y="6391544"/>
            <a:ext cx="12192000" cy="457200"/>
            <a:chOff x="0" y="6400800"/>
            <a:chExt cx="12192000" cy="457200"/>
          </a:xfrm>
        </p:grpSpPr>
        <p:sp>
          <p:nvSpPr>
            <p:cNvPr id="16" name="Rettangolo 15"/>
            <p:cNvSpPr/>
            <p:nvPr/>
          </p:nvSpPr>
          <p:spPr>
            <a:xfrm>
              <a:off x="0" y="6400800"/>
              <a:ext cx="1262063" cy="457200"/>
            </a:xfrm>
            <a:prstGeom prst="rect">
              <a:avLst/>
            </a:prstGeom>
            <a:solidFill>
              <a:srgbClr val="5125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787775" y="6400800"/>
              <a:ext cx="8404225" cy="457200"/>
            </a:xfrm>
            <a:prstGeom prst="rect">
              <a:avLst/>
            </a:prstGeom>
            <a:solidFill>
              <a:srgbClr val="7698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/>
                <a:t>Dipartimento di Scienze Mediche e Biologiche</a:t>
              </a:r>
            </a:p>
          </p:txBody>
        </p:sp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692" y="6408685"/>
              <a:ext cx="429571" cy="437994"/>
            </a:xfrm>
            <a:prstGeom prst="rect">
              <a:avLst/>
            </a:prstGeom>
          </p:spPr>
        </p:pic>
        <p:sp>
          <p:nvSpPr>
            <p:cNvPr id="20" name="Rettangolo 19"/>
            <p:cNvSpPr/>
            <p:nvPr/>
          </p:nvSpPr>
          <p:spPr>
            <a:xfrm>
              <a:off x="1262063" y="6400800"/>
              <a:ext cx="2565081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pic>
          <p:nvPicPr>
            <p:cNvPr id="21" name="Immagin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0745" y="6408686"/>
              <a:ext cx="1069221" cy="437994"/>
            </a:xfrm>
            <a:prstGeom prst="rect">
              <a:avLst/>
            </a:prstGeom>
          </p:spPr>
        </p:pic>
      </p:grpSp>
      <p:sp>
        <p:nvSpPr>
          <p:cNvPr id="14" name="Rettangolo 13"/>
          <p:cNvSpPr/>
          <p:nvPr/>
        </p:nvSpPr>
        <p:spPr>
          <a:xfrm>
            <a:off x="816209" y="0"/>
            <a:ext cx="328996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b="1" dirty="0"/>
              <a:t>HIC SUNT FUTURA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062" y="669719"/>
            <a:ext cx="1538883" cy="569918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4400" b="1" dirty="0"/>
              <a:t>RIESAME ANNUALE 2013/14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861984"/>
              </p:ext>
            </p:extLst>
          </p:nvPr>
        </p:nvGraphicFramePr>
        <p:xfrm>
          <a:off x="1488173" y="457200"/>
          <a:ext cx="10703825" cy="594223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394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9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6501">
                <a:tc>
                  <a:txBody>
                    <a:bodyPr/>
                    <a:lstStyle/>
                    <a:p>
                      <a:pPr algn="l"/>
                      <a:r>
                        <a:rPr lang="it-IT" sz="2800" dirty="0" smtClean="0">
                          <a:solidFill>
                            <a:schemeClr val="bg1"/>
                          </a:solidFill>
                        </a:rPr>
                        <a:t>OBIETTIVI</a:t>
                      </a:r>
                      <a:endParaRPr lang="it-IT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bg1"/>
                          </a:solidFill>
                        </a:rPr>
                        <a:t>AZIONI</a:t>
                      </a:r>
                      <a:endParaRPr lang="it-IT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4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Facilitare l’integrazione delle scelte didattiche e delle prove di profitto</a:t>
                      </a:r>
                      <a:endParaRPr lang="it-IT" sz="1600" dirty="0" smtClean="0"/>
                    </a:p>
                    <a:p>
                      <a:pPr algn="l"/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Invitare i docenti incaricati a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realizzare incontri di coordinamento/insegnamento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Promuovere la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revisione e l’aggiornamento dei programmi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in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forma integrata</a:t>
                      </a:r>
                      <a:endParaRPr lang="it-IT" sz="1600" dirty="0" smtClean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36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Assicurare flessibilità gestionale dei tirocini e, dove possibile, ridurre il disagio della graduatoria unica</a:t>
                      </a:r>
                      <a:endParaRPr lang="it-IT" sz="1600" dirty="0" smtClean="0"/>
                    </a:p>
                    <a:p>
                      <a:pPr algn="l"/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 Armonizzare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tra le sedi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i periodi di tirocinio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per permettere allo studente di svolgerli più vicino a casa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it-IT" sz="1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Realizzare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 attraverso bandi per</a:t>
                      </a:r>
                      <a:r>
                        <a:rPr lang="it-IT" sz="1600" baseline="0" dirty="0" smtClean="0">
                          <a:solidFill>
                            <a:schemeClr val="tx1"/>
                          </a:solidFill>
                        </a:rPr>
                        <a:t> i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trasferimenti di studenti tra le sedi</a:t>
                      </a:r>
                      <a:endParaRPr lang="it-IT" sz="1600" dirty="0" smtClean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3621">
                <a:tc>
                  <a:txBody>
                    <a:bodyPr/>
                    <a:lstStyle/>
                    <a:p>
                      <a:pPr lvl="0" algn="l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Conservare propensione del </a:t>
                      </a:r>
                      <a:r>
                        <a:rPr lang="it-IT" sz="1600" b="1" dirty="0" err="1" smtClean="0">
                          <a:solidFill>
                            <a:schemeClr val="tx1"/>
                          </a:solidFill>
                        </a:rPr>
                        <a:t>CdS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 all’Internazionalizzazione</a:t>
                      </a:r>
                    </a:p>
                    <a:p>
                      <a:pPr algn="l"/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- Attivare procedura per </a:t>
                      </a:r>
                      <a:r>
                        <a:rPr lang="it-IT" sz="1600" b="1" dirty="0" smtClean="0">
                          <a:solidFill>
                            <a:srgbClr val="000000"/>
                          </a:solidFill>
                        </a:rPr>
                        <a:t>l’accreditamento nuove sedi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 Revisionare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i </a:t>
                      </a:r>
                      <a:r>
                        <a:rPr lang="it-IT" sz="1600" b="1" i="1" dirty="0" err="1" smtClean="0">
                          <a:solidFill>
                            <a:schemeClr val="tx1"/>
                          </a:solidFill>
                        </a:rPr>
                        <a:t>Bilateral</a:t>
                      </a:r>
                      <a:r>
                        <a:rPr lang="it-IT" sz="1600" b="1" i="1" dirty="0" smtClean="0">
                          <a:solidFill>
                            <a:schemeClr val="tx1"/>
                          </a:solidFill>
                        </a:rPr>
                        <a:t> Agreement </a:t>
                      </a:r>
                      <a:r>
                        <a:rPr lang="it-IT" sz="1600" b="1" i="0" dirty="0" smtClean="0">
                          <a:solidFill>
                            <a:schemeClr val="tx1"/>
                          </a:solidFill>
                        </a:rPr>
                        <a:t>e attivare il</a:t>
                      </a:r>
                      <a:r>
                        <a:rPr lang="it-IT" sz="1600" b="1" i="0" baseline="0" dirty="0" smtClean="0">
                          <a:solidFill>
                            <a:schemeClr val="tx1"/>
                          </a:solidFill>
                        </a:rPr>
                        <a:t> servizio </a:t>
                      </a:r>
                      <a:r>
                        <a:rPr lang="it-IT" sz="1600" b="1" i="1" baseline="0" dirty="0" smtClean="0">
                          <a:solidFill>
                            <a:schemeClr val="tx1"/>
                          </a:solidFill>
                        </a:rPr>
                        <a:t>“Buddy”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Programmare e realizzare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corsi in lingua inglese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 per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incrementare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 le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abilità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linguistiche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 Realizzare incontri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 con studenti </a:t>
                      </a:r>
                      <a:r>
                        <a:rPr lang="it-IT" sz="1600" b="1" i="1" dirty="0" err="1" smtClean="0">
                          <a:solidFill>
                            <a:schemeClr val="tx1"/>
                          </a:solidFill>
                        </a:rPr>
                        <a:t>incoming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 e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seminari gestiti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da studenti </a:t>
                      </a:r>
                      <a:r>
                        <a:rPr lang="it-IT" sz="1600" b="1" i="1" dirty="0" err="1" smtClean="0">
                          <a:solidFill>
                            <a:schemeClr val="tx1"/>
                          </a:solidFill>
                        </a:rPr>
                        <a:t>outcoming</a:t>
                      </a:r>
                      <a:endParaRPr lang="it-IT" sz="1600" dirty="0" smtClean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36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Valorizzare il contributo degli studenti nel miglioramento della pratica infermieristica</a:t>
                      </a:r>
                      <a:endParaRPr lang="it-IT" sz="1600" dirty="0" smtClean="0"/>
                    </a:p>
                    <a:p>
                      <a:pPr algn="l"/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 Proseguire nelle iniziative di ricerca </a:t>
                      </a:r>
                      <a:r>
                        <a:rPr lang="it-IT" sz="1600" b="0" dirty="0" smtClean="0">
                          <a:solidFill>
                            <a:schemeClr val="tx1"/>
                          </a:solidFill>
                        </a:rPr>
                        <a:t>realizzate presso le Aziende Sanitarie ed Ospedaliere</a:t>
                      </a:r>
                      <a:endParaRPr lang="it-IT" sz="1600" b="0" dirty="0" smtClean="0"/>
                    </a:p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Mantenere contatti con le Aziende e con i responsabili di progetto di riferimento</a:t>
                      </a:r>
                      <a:endParaRPr lang="it-IT" sz="1600" dirty="0" smtClean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1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54063" y="0"/>
            <a:ext cx="335211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0" y="0"/>
            <a:ext cx="830263" cy="457200"/>
          </a:xfrm>
          <a:prstGeom prst="rect">
            <a:avLst/>
          </a:prstGeom>
          <a:solidFill>
            <a:srgbClr val="512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74123" y="0"/>
            <a:ext cx="8217877" cy="457200"/>
          </a:xfrm>
          <a:prstGeom prst="rect">
            <a:avLst/>
          </a:prstGeom>
          <a:solidFill>
            <a:srgbClr val="76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it-IT" sz="2800" b="1" dirty="0" err="1">
                <a:solidFill>
                  <a:srgbClr val="FFFFFF"/>
                </a:solidFill>
                <a:latin typeface="Helvetica" panose="020B0604020202020204" pitchFamily="34" charset="0"/>
              </a:rPr>
              <a:t>CdS</a:t>
            </a:r>
            <a:r>
              <a:rPr lang="it-IT" sz="2800" b="1" dirty="0">
                <a:solidFill>
                  <a:srgbClr val="FFFFFF"/>
                </a:solidFill>
                <a:latin typeface="Helvetica" panose="020B0604020202020204" pitchFamily="34" charset="0"/>
              </a:rPr>
              <a:t> in Infermieristica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35173" y="681040"/>
            <a:ext cx="11646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0" y="6391544"/>
            <a:ext cx="12192000" cy="457200"/>
            <a:chOff x="0" y="6400800"/>
            <a:chExt cx="12192000" cy="457200"/>
          </a:xfrm>
        </p:grpSpPr>
        <p:sp>
          <p:nvSpPr>
            <p:cNvPr id="16" name="Rettangolo 15"/>
            <p:cNvSpPr/>
            <p:nvPr/>
          </p:nvSpPr>
          <p:spPr>
            <a:xfrm>
              <a:off x="0" y="6400800"/>
              <a:ext cx="1262063" cy="457200"/>
            </a:xfrm>
            <a:prstGeom prst="rect">
              <a:avLst/>
            </a:prstGeom>
            <a:solidFill>
              <a:srgbClr val="5125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787775" y="6400800"/>
              <a:ext cx="8404225" cy="457200"/>
            </a:xfrm>
            <a:prstGeom prst="rect">
              <a:avLst/>
            </a:prstGeom>
            <a:solidFill>
              <a:srgbClr val="7698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/>
                <a:t>Dipartimento di Scienze Mediche e Biologiche</a:t>
              </a:r>
            </a:p>
          </p:txBody>
        </p:sp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692" y="6408685"/>
              <a:ext cx="429571" cy="437994"/>
            </a:xfrm>
            <a:prstGeom prst="rect">
              <a:avLst/>
            </a:prstGeom>
          </p:spPr>
        </p:pic>
        <p:sp>
          <p:nvSpPr>
            <p:cNvPr id="20" name="Rettangolo 19"/>
            <p:cNvSpPr/>
            <p:nvPr/>
          </p:nvSpPr>
          <p:spPr>
            <a:xfrm>
              <a:off x="1262063" y="6400800"/>
              <a:ext cx="2565081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pic>
          <p:nvPicPr>
            <p:cNvPr id="21" name="Immagin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0745" y="6408686"/>
              <a:ext cx="1069221" cy="437994"/>
            </a:xfrm>
            <a:prstGeom prst="rect">
              <a:avLst/>
            </a:prstGeom>
          </p:spPr>
        </p:pic>
      </p:grpSp>
      <p:sp>
        <p:nvSpPr>
          <p:cNvPr id="14" name="Rettangolo 13"/>
          <p:cNvSpPr/>
          <p:nvPr/>
        </p:nvSpPr>
        <p:spPr>
          <a:xfrm>
            <a:off x="816209" y="0"/>
            <a:ext cx="328996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b="1" dirty="0"/>
              <a:t>HIC SUNT FUTURA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062" y="669719"/>
            <a:ext cx="1538883" cy="569918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4400" b="1" dirty="0"/>
              <a:t>RIESAME ANNUALE 2013/14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492180"/>
              </p:ext>
            </p:extLst>
          </p:nvPr>
        </p:nvGraphicFramePr>
        <p:xfrm>
          <a:off x="1406769" y="457199"/>
          <a:ext cx="10785230" cy="594498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31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727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bg1"/>
                          </a:solidFill>
                        </a:rPr>
                        <a:t>OBIETTIVI</a:t>
                      </a:r>
                      <a:endParaRPr lang="it-IT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bg1"/>
                          </a:solidFill>
                        </a:rPr>
                        <a:t>AZIONI</a:t>
                      </a:r>
                      <a:endParaRPr lang="it-IT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0773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Misurare le competenze cliniche, la loro evoluzione e il </a:t>
                      </a:r>
                      <a:r>
                        <a:rPr lang="it-IT" sz="1600" b="1" i="1" dirty="0" smtClean="0">
                          <a:solidFill>
                            <a:schemeClr val="tx1"/>
                          </a:solidFill>
                        </a:rPr>
                        <a:t>timing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di prima assunzione lavorativa nei neo-laureati</a:t>
                      </a:r>
                    </a:p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Creare le condizioni per progetti di tirocini post-laurea in accordo con il Polo Medico/Ateneo ed alla Regione FVG</a:t>
                      </a:r>
                      <a:endParaRPr lang="it-IT" sz="1600" dirty="0" smtClean="0"/>
                    </a:p>
                    <a:p>
                      <a:pPr algn="just"/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Proseguire nel follow-up del progetto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INLAV </a:t>
                      </a: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nfermieri </a:t>
                      </a: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eo-laureati alla prima esperienza </a:t>
                      </a:r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lav</a:t>
                      </a: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orativa)</a:t>
                      </a:r>
                      <a:r>
                        <a:rPr lang="it-IT" sz="1600" b="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 reclutare nuova coorte di laureandi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Definire accordi per realizzare opportunità di tirocinio post-laurea degli studenti neolaureati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7957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Valutare e discutere le ragioni che determinano valutazioni</a:t>
                      </a:r>
                      <a:r>
                        <a:rPr lang="it-IT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mediane inferiori nelle prove di profitto</a:t>
                      </a:r>
                      <a:r>
                        <a:rPr lang="it-IT" sz="1600" b="1" baseline="0" dirty="0" smtClean="0">
                          <a:solidFill>
                            <a:schemeClr val="tx1"/>
                          </a:solidFill>
                        </a:rPr>
                        <a:t> rispetto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ai trend nazionali</a:t>
                      </a:r>
                    </a:p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Verificare la modalità della composizione del voto finale di laurea</a:t>
                      </a:r>
                      <a:endParaRPr lang="it-IT" sz="1600" dirty="0" smtClean="0"/>
                    </a:p>
                    <a:p>
                      <a:pPr algn="just"/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Organizzare riunioni di coordinamento; discutere i dati</a:t>
                      </a:r>
                      <a:r>
                        <a:rPr lang="it-IT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con i Presidenti di Insegnamento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Organizzare incontri con gli studenti per affrontare</a:t>
                      </a:r>
                      <a:r>
                        <a:rPr lang="it-IT" sz="1600" baseline="0" dirty="0" smtClean="0">
                          <a:solidFill>
                            <a:schemeClr val="tx1"/>
                          </a:solidFill>
                        </a:rPr>
                        <a:t> le distorsioni presenti nella composizione del voto finale ed elaborare una proposta condivisa in linea con i trend nazionali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379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Attivare il Comitato di Indirizzamento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>
                          <a:solidFill>
                            <a:srgbClr val="000000"/>
                          </a:solidFill>
                        </a:rPr>
                        <a:t>-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Individuare i componenti del Comitato di Indirizzamento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6075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Facilitare le proposte avanzate dai Tutor Didattici inerenti la realizzazione di esperienze presso sedi cliniche</a:t>
                      </a:r>
                      <a:endParaRPr lang="it-IT" sz="1600" dirty="0" smtClean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/>
                        <a:t>- Organizzare i rientri nella clinica con modalità</a:t>
                      </a:r>
                      <a:r>
                        <a:rPr lang="it-IT" sz="1600" baseline="0" dirty="0" smtClean="0"/>
                        <a:t> programmata congruente ai bisogni del </a:t>
                      </a:r>
                      <a:r>
                        <a:rPr lang="it-IT" sz="1600" baseline="0" dirty="0" err="1" smtClean="0"/>
                        <a:t>CdS</a:t>
                      </a:r>
                      <a:r>
                        <a:rPr lang="it-IT" sz="1600" baseline="0" dirty="0" smtClean="0"/>
                        <a:t> </a:t>
                      </a:r>
                      <a:endParaRPr lang="it-IT" sz="1600" dirty="0" smtClean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22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54063" y="0"/>
            <a:ext cx="335211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0" y="0"/>
            <a:ext cx="830263" cy="457200"/>
          </a:xfrm>
          <a:prstGeom prst="rect">
            <a:avLst/>
          </a:prstGeom>
          <a:solidFill>
            <a:srgbClr val="512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74123" y="0"/>
            <a:ext cx="8217877" cy="457200"/>
          </a:xfrm>
          <a:prstGeom prst="rect">
            <a:avLst/>
          </a:prstGeom>
          <a:solidFill>
            <a:srgbClr val="76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it-IT" sz="2800" b="1" dirty="0" err="1">
                <a:solidFill>
                  <a:srgbClr val="FFFFFF"/>
                </a:solidFill>
                <a:latin typeface="Helvetica" panose="020B0604020202020204" pitchFamily="34" charset="0"/>
              </a:rPr>
              <a:t>CdS</a:t>
            </a:r>
            <a:r>
              <a:rPr lang="it-IT" sz="2800" b="1" dirty="0">
                <a:solidFill>
                  <a:srgbClr val="FFFFFF"/>
                </a:solidFill>
                <a:latin typeface="Helvetica" panose="020B0604020202020204" pitchFamily="34" charset="0"/>
              </a:rPr>
              <a:t> in Infermieristica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35173" y="681040"/>
            <a:ext cx="11646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0" y="6391544"/>
            <a:ext cx="12192000" cy="457200"/>
            <a:chOff x="0" y="6400800"/>
            <a:chExt cx="12192000" cy="457200"/>
          </a:xfrm>
        </p:grpSpPr>
        <p:sp>
          <p:nvSpPr>
            <p:cNvPr id="16" name="Rettangolo 15"/>
            <p:cNvSpPr/>
            <p:nvPr/>
          </p:nvSpPr>
          <p:spPr>
            <a:xfrm>
              <a:off x="0" y="6400800"/>
              <a:ext cx="1262063" cy="457200"/>
            </a:xfrm>
            <a:prstGeom prst="rect">
              <a:avLst/>
            </a:prstGeom>
            <a:solidFill>
              <a:srgbClr val="5125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787775" y="6400800"/>
              <a:ext cx="8404225" cy="457200"/>
            </a:xfrm>
            <a:prstGeom prst="rect">
              <a:avLst/>
            </a:prstGeom>
            <a:solidFill>
              <a:srgbClr val="7698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/>
                <a:t>Dipartimento di Scienze Mediche e Biologiche</a:t>
              </a:r>
            </a:p>
          </p:txBody>
        </p:sp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692" y="6408685"/>
              <a:ext cx="429571" cy="437994"/>
            </a:xfrm>
            <a:prstGeom prst="rect">
              <a:avLst/>
            </a:prstGeom>
          </p:spPr>
        </p:pic>
        <p:sp>
          <p:nvSpPr>
            <p:cNvPr id="20" name="Rettangolo 19"/>
            <p:cNvSpPr/>
            <p:nvPr/>
          </p:nvSpPr>
          <p:spPr>
            <a:xfrm>
              <a:off x="1262063" y="6400800"/>
              <a:ext cx="2565081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pic>
          <p:nvPicPr>
            <p:cNvPr id="21" name="Immagin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0745" y="6408686"/>
              <a:ext cx="1069221" cy="437994"/>
            </a:xfrm>
            <a:prstGeom prst="rect">
              <a:avLst/>
            </a:prstGeom>
          </p:spPr>
        </p:pic>
      </p:grpSp>
      <p:sp>
        <p:nvSpPr>
          <p:cNvPr id="14" name="Rettangolo 13"/>
          <p:cNvSpPr/>
          <p:nvPr/>
        </p:nvSpPr>
        <p:spPr>
          <a:xfrm>
            <a:off x="816209" y="0"/>
            <a:ext cx="328996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b="1" dirty="0"/>
              <a:t>HIC SUNT FUTURA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062" y="669719"/>
            <a:ext cx="1538883" cy="569918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4400" b="1" dirty="0"/>
              <a:t>RIESAME ANNUALE 2013/14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816212"/>
              </p:ext>
            </p:extLst>
          </p:nvPr>
        </p:nvGraphicFramePr>
        <p:xfrm>
          <a:off x="1584326" y="457199"/>
          <a:ext cx="10581908" cy="595591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230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2108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bg1"/>
                          </a:solidFill>
                        </a:rPr>
                        <a:t>OBIETTIVI</a:t>
                      </a:r>
                      <a:endParaRPr lang="it-IT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bg1"/>
                          </a:solidFill>
                        </a:rPr>
                        <a:t>AZIONI</a:t>
                      </a:r>
                      <a:endParaRPr lang="it-IT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349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Realizzare seminario di orientamento</a:t>
                      </a:r>
                      <a:r>
                        <a:rPr lang="it-IT" sz="1600" b="1" baseline="0" dirty="0" smtClean="0">
                          <a:solidFill>
                            <a:schemeClr val="tx1"/>
                          </a:solidFill>
                        </a:rPr>
                        <a:t> al mondo del lavoro e della professione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con la collaborazione dell’IPASVI</a:t>
                      </a:r>
                      <a:endParaRPr lang="it-IT" sz="1600" dirty="0" smtClean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600" dirty="0" smtClean="0"/>
                        <a:t>Attivare procedure e realizzare evento,</a:t>
                      </a:r>
                      <a:r>
                        <a:rPr lang="it-IT" sz="1600" baseline="0" dirty="0" smtClean="0"/>
                        <a:t> stabilizzandolo progressivamente all’interno dell’offerta formativa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356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Realizzare la «Fiera delle opportunità»</a:t>
                      </a:r>
                      <a:endParaRPr lang="it-IT" sz="1600" dirty="0" smtClean="0"/>
                    </a:p>
                    <a:p>
                      <a:pPr algn="just"/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600" dirty="0" smtClean="0"/>
                        <a:t>Censire elenco Aziende</a:t>
                      </a:r>
                      <a:r>
                        <a:rPr lang="it-IT" sz="1600" baseline="0" dirty="0" smtClean="0"/>
                        <a:t> con finalità sanitarie, pubbliche e private e comunicarle al Career Center dell’Ateneo</a:t>
                      </a:r>
                      <a:endParaRPr lang="it-IT" sz="1600" dirty="0" smtClean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356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Facilitare avvicinamento al mondo del lavoro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it-IT" sz="1600" dirty="0" smtClean="0"/>
                        <a:t>Attivare strategie di contatto per potenziare la collaborazione tra </a:t>
                      </a:r>
                      <a:r>
                        <a:rPr lang="it-IT" sz="1600" dirty="0" err="1" smtClean="0"/>
                        <a:t>CdS</a:t>
                      </a:r>
                      <a:r>
                        <a:rPr lang="it-IT" sz="1600" dirty="0" smtClean="0"/>
                        <a:t> e Career Center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0299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Sviluppare </a:t>
                      </a:r>
                      <a:r>
                        <a:rPr lang="it-IT" sz="1600" b="1" i="1" dirty="0" smtClean="0">
                          <a:solidFill>
                            <a:schemeClr val="tx1"/>
                          </a:solidFill>
                        </a:rPr>
                        <a:t>partnership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 con enti pubblici e privati per promuovere borse di studio meritocratiche</a:t>
                      </a:r>
                    </a:p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Potenziare attività di orientamento al fine di reclutare candidati motivati</a:t>
                      </a:r>
                    </a:p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Programmare incontri presso scuole e centri giovanili periferici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0" algn="l" defTabSz="7112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None/>
                      </a:pP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Attivare un sistema di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diffusione dei risultati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delle azioni di qualità intraprese</a:t>
                      </a:r>
                      <a:endParaRPr lang="it-IT" sz="1600" dirty="0" smtClean="0"/>
                    </a:p>
                    <a:p>
                      <a:pPr marL="171450" lvl="0" indent="0" algn="l" defTabSz="7112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None/>
                      </a:pP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Mantenere e sviluppare relazioni con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Associazioni di volontariato e Comuni, Aziende Sanitarie</a:t>
                      </a:r>
                      <a:endParaRPr lang="it-IT" sz="1600" dirty="0" smtClean="0"/>
                    </a:p>
                    <a:p>
                      <a:pPr marL="171450" lvl="0" indent="0" algn="l" defTabSz="7112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None/>
                      </a:pP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 Censire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 con ASTU</a:t>
                      </a:r>
                      <a:r>
                        <a:rPr lang="it-IT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</a:rPr>
                        <a:t>(Area Servizi agli Studenti)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aree geografiche con rara provenienza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 di candidati</a:t>
                      </a:r>
                      <a:endParaRPr lang="it-IT" sz="1600" dirty="0" smtClean="0"/>
                    </a:p>
                    <a:p>
                      <a:pPr marL="171450" lvl="0" indent="0" algn="l" defTabSz="7112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None/>
                      </a:pP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Mantenere e sviluppare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alleanze con il territorio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per sostenere la formazione degli studenti</a:t>
                      </a:r>
                      <a:endParaRPr lang="it-IT" sz="1600" dirty="0" smtClean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1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Migliorare l’attività tutoriale e didattica</a:t>
                      </a:r>
                      <a:endParaRPr lang="it-IT" sz="1600" dirty="0" smtClean="0"/>
                    </a:p>
                    <a:p>
                      <a:pPr lvl="0"/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0" algn="l" defTabSz="7112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None/>
                      </a:pP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Facilitare i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rientri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 programmati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in clinica dei tutor didattici</a:t>
                      </a:r>
                      <a:endParaRPr lang="it-IT" sz="1600" dirty="0" smtClean="0"/>
                    </a:p>
                    <a:p>
                      <a:pPr marL="171450" lvl="0" indent="0" algn="l" defTabSz="7112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15000"/>
                        </a:spcAft>
                        <a:buNone/>
                      </a:pP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Discutere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validità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scala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CLES+T  </a:t>
                      </a: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(Clinical Learning Environment, </a:t>
                      </a:r>
                      <a:r>
                        <a:rPr lang="it-IT" sz="1200" b="0" baseline="0" dirty="0" err="1" smtClean="0">
                          <a:solidFill>
                            <a:schemeClr val="tx1"/>
                          </a:solidFill>
                        </a:rPr>
                        <a:t>Supervision</a:t>
                      </a:r>
                      <a:r>
                        <a:rPr lang="it-IT" sz="1200" b="0" baseline="0" dirty="0" smtClean="0">
                          <a:solidFill>
                            <a:schemeClr val="tx1"/>
                          </a:solidFill>
                        </a:rPr>
                        <a:t>, and Nurse </a:t>
                      </a:r>
                      <a:r>
                        <a:rPr lang="it-IT" sz="1200" b="0" baseline="0" dirty="0" err="1" smtClean="0">
                          <a:solidFill>
                            <a:schemeClr val="tx1"/>
                          </a:solidFill>
                        </a:rPr>
                        <a:t>Teacher</a:t>
                      </a:r>
                      <a:r>
                        <a:rPr lang="it-IT" sz="12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in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accordo alle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raccomandazioni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della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 Commissione Paritetica </a:t>
                      </a:r>
                      <a:endParaRPr lang="it-IT" sz="1600" dirty="0" smtClean="0"/>
                    </a:p>
                    <a:p>
                      <a:pPr lvl="0" algn="l"/>
                      <a:endParaRPr lang="it-IT" sz="1600" dirty="0" smtClean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06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54063" y="0"/>
            <a:ext cx="335211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0" y="0"/>
            <a:ext cx="830263" cy="457200"/>
          </a:xfrm>
          <a:prstGeom prst="rect">
            <a:avLst/>
          </a:prstGeom>
          <a:solidFill>
            <a:srgbClr val="512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74123" y="0"/>
            <a:ext cx="8217877" cy="457200"/>
          </a:xfrm>
          <a:prstGeom prst="rect">
            <a:avLst/>
          </a:prstGeom>
          <a:solidFill>
            <a:srgbClr val="76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it-IT" sz="2800" b="1" dirty="0" err="1">
                <a:solidFill>
                  <a:srgbClr val="FFFFFF"/>
                </a:solidFill>
                <a:latin typeface="Helvetica" panose="020B0604020202020204" pitchFamily="34" charset="0"/>
              </a:rPr>
              <a:t>CdS</a:t>
            </a:r>
            <a:r>
              <a:rPr lang="it-IT" sz="2800" b="1" dirty="0">
                <a:solidFill>
                  <a:srgbClr val="FFFFFF"/>
                </a:solidFill>
                <a:latin typeface="Helvetica" panose="020B0604020202020204" pitchFamily="34" charset="0"/>
              </a:rPr>
              <a:t> in Infermieristica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35173" y="681040"/>
            <a:ext cx="11646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0" y="6391544"/>
            <a:ext cx="12192000" cy="457200"/>
            <a:chOff x="0" y="6400800"/>
            <a:chExt cx="12192000" cy="457200"/>
          </a:xfrm>
        </p:grpSpPr>
        <p:sp>
          <p:nvSpPr>
            <p:cNvPr id="16" name="Rettangolo 15"/>
            <p:cNvSpPr/>
            <p:nvPr/>
          </p:nvSpPr>
          <p:spPr>
            <a:xfrm>
              <a:off x="0" y="6400800"/>
              <a:ext cx="1262063" cy="457200"/>
            </a:xfrm>
            <a:prstGeom prst="rect">
              <a:avLst/>
            </a:prstGeom>
            <a:solidFill>
              <a:srgbClr val="5125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787775" y="6400800"/>
              <a:ext cx="8404225" cy="457200"/>
            </a:xfrm>
            <a:prstGeom prst="rect">
              <a:avLst/>
            </a:prstGeom>
            <a:solidFill>
              <a:srgbClr val="7698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/>
                <a:t>Dipartimento di Scienze Mediche e Biologiche</a:t>
              </a:r>
            </a:p>
          </p:txBody>
        </p:sp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692" y="6408685"/>
              <a:ext cx="429571" cy="437994"/>
            </a:xfrm>
            <a:prstGeom prst="rect">
              <a:avLst/>
            </a:prstGeom>
          </p:spPr>
        </p:pic>
        <p:sp>
          <p:nvSpPr>
            <p:cNvPr id="20" name="Rettangolo 19"/>
            <p:cNvSpPr/>
            <p:nvPr/>
          </p:nvSpPr>
          <p:spPr>
            <a:xfrm>
              <a:off x="1262063" y="6400800"/>
              <a:ext cx="2565081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pic>
          <p:nvPicPr>
            <p:cNvPr id="21" name="Immagin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0745" y="6408686"/>
              <a:ext cx="1069221" cy="437994"/>
            </a:xfrm>
            <a:prstGeom prst="rect">
              <a:avLst/>
            </a:prstGeom>
          </p:spPr>
        </p:pic>
      </p:grpSp>
      <p:sp>
        <p:nvSpPr>
          <p:cNvPr id="14" name="Rettangolo 13"/>
          <p:cNvSpPr/>
          <p:nvPr/>
        </p:nvSpPr>
        <p:spPr>
          <a:xfrm>
            <a:off x="816209" y="0"/>
            <a:ext cx="328996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b="1" dirty="0"/>
              <a:t>HIC SUNT FUTURA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062" y="669719"/>
            <a:ext cx="1538883" cy="569918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4400" b="1" dirty="0"/>
              <a:t>RIESAME ANNUALE 2013/14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798385"/>
              </p:ext>
            </p:extLst>
          </p:nvPr>
        </p:nvGraphicFramePr>
        <p:xfrm>
          <a:off x="1448972" y="448961"/>
          <a:ext cx="10743027" cy="592014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295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7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5390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bg1"/>
                          </a:solidFill>
                        </a:rPr>
                        <a:t>OBIETTIVI</a:t>
                      </a:r>
                      <a:endParaRPr lang="it-IT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chemeClr val="bg1"/>
                          </a:solidFill>
                        </a:rPr>
                        <a:t>AZIONI</a:t>
                      </a:r>
                      <a:endParaRPr lang="it-IT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6912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Potenziare la partecipazione e il coinvolgimento  degli studenti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Proseguire nell’implementazione della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pagina WEB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 Coinvolgere gli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studenti nella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programmazione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 didattica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Potenziare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incontri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tra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docenti e studenti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Indagare la fattibilità di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rimborso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 per le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spese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 sostenute dagli studenti per raggiungere</a:t>
                      </a:r>
                      <a:r>
                        <a:rPr lang="it-IT" sz="1600" baseline="0" dirty="0" smtClean="0">
                          <a:solidFill>
                            <a:schemeClr val="tx1"/>
                          </a:solidFill>
                        </a:rPr>
                        <a:t> le sedi di tirocinio</a:t>
                      </a:r>
                      <a:endParaRPr lang="it-IT" sz="1600" dirty="0" smtClean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8363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Mantenere rapporti di collaborazione  con le Aziende Ospedaliere e Sanitarie di riferimento</a:t>
                      </a:r>
                      <a:endParaRPr lang="it-IT" sz="1600" dirty="0" smtClean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Accompagnare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i processi di accreditamento </a:t>
                      </a:r>
                      <a:r>
                        <a:rPr lang="it-IT" sz="1600" b="1" dirty="0" err="1" smtClean="0">
                          <a:solidFill>
                            <a:schemeClr val="tx1"/>
                          </a:solidFill>
                        </a:rPr>
                        <a:t>Jont</a:t>
                      </a:r>
                      <a:r>
                        <a:rPr lang="it-IT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600" b="1" baseline="0" dirty="0" err="1" smtClean="0">
                          <a:solidFill>
                            <a:schemeClr val="tx1"/>
                          </a:solidFill>
                        </a:rPr>
                        <a:t>Commission</a:t>
                      </a:r>
                      <a:r>
                        <a:rPr lang="it-IT" sz="1600" b="1" baseline="0" dirty="0" smtClean="0">
                          <a:solidFill>
                            <a:schemeClr val="tx1"/>
                          </a:solidFill>
                        </a:rPr>
                        <a:t> International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Consultare i Direttori Generali, Sanitari e Infermieristici per ricevere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feedback sul livello di preparazione dei neo-laureati</a:t>
                      </a:r>
                      <a:endParaRPr lang="it-IT" sz="1600" dirty="0" smtClean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0044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Monitorare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gli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abbandoni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o studenti fuori corso</a:t>
                      </a:r>
                    </a:p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Analizzare le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cause, </a:t>
                      </a:r>
                      <a:r>
                        <a:rPr lang="it-IT" sz="1600" b="1" i="1" dirty="0" smtClean="0">
                          <a:solidFill>
                            <a:schemeClr val="tx1"/>
                          </a:solidFill>
                        </a:rPr>
                        <a:t>timing e </a:t>
                      </a:r>
                      <a:r>
                        <a:rPr lang="it-IT" sz="1600" b="1" i="1" dirty="0" err="1" smtClean="0">
                          <a:solidFill>
                            <a:schemeClr val="tx1"/>
                          </a:solidFill>
                        </a:rPr>
                        <a:t>benchmarking</a:t>
                      </a:r>
                      <a:r>
                        <a:rPr lang="it-IT" sz="1600" b="1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anche con TS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Offrire corso sulle “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Abilità allo studio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Completare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validazione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della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 scala di valutazione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sulle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 abilità di studio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Offrire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strategie personalizzate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per studenti in difficoltà</a:t>
                      </a:r>
                      <a:endParaRPr lang="it-IT" sz="1600" dirty="0" smtClean="0"/>
                    </a:p>
                    <a:p>
                      <a:pPr lvl="0" algn="l"/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0995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Migliorare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 la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qualità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 delle docenze</a:t>
                      </a:r>
                    </a:p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Formare il 90% dei Tutor clinici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nel 2014</a:t>
                      </a:r>
                    </a:p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Proseguire nella formazione dei tutor clinici e docenti SSD MED/45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Realizzare le iniziative di formazione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pianificate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Definire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piano di formazione triennale</a:t>
                      </a:r>
                      <a:endParaRPr lang="it-IT" sz="1600" dirty="0" smtClean="0"/>
                    </a:p>
                    <a:p>
                      <a:pPr lvl="0" algn="l"/>
                      <a:endParaRPr lang="it-IT" sz="1600" dirty="0" smtClean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3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54063" y="0"/>
            <a:ext cx="335211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0" y="0"/>
            <a:ext cx="830263" cy="457200"/>
          </a:xfrm>
          <a:prstGeom prst="rect">
            <a:avLst/>
          </a:prstGeom>
          <a:solidFill>
            <a:srgbClr val="512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74123" y="0"/>
            <a:ext cx="8217877" cy="457200"/>
          </a:xfrm>
          <a:prstGeom prst="rect">
            <a:avLst/>
          </a:prstGeom>
          <a:solidFill>
            <a:srgbClr val="76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it-IT" sz="2800" b="1" dirty="0" err="1">
                <a:solidFill>
                  <a:srgbClr val="FFFFFF"/>
                </a:solidFill>
                <a:latin typeface="Helvetica" panose="020B0604020202020204" pitchFamily="34" charset="0"/>
              </a:rPr>
              <a:t>CdS</a:t>
            </a:r>
            <a:r>
              <a:rPr lang="it-IT" sz="2800" b="1" dirty="0">
                <a:solidFill>
                  <a:srgbClr val="FFFFFF"/>
                </a:solidFill>
                <a:latin typeface="Helvetica" panose="020B0604020202020204" pitchFamily="34" charset="0"/>
              </a:rPr>
              <a:t> in Infermieristica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35173" y="681040"/>
            <a:ext cx="11646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0" y="6391544"/>
            <a:ext cx="12192000" cy="457200"/>
            <a:chOff x="0" y="6400800"/>
            <a:chExt cx="12192000" cy="457200"/>
          </a:xfrm>
        </p:grpSpPr>
        <p:sp>
          <p:nvSpPr>
            <p:cNvPr id="16" name="Rettangolo 15"/>
            <p:cNvSpPr/>
            <p:nvPr/>
          </p:nvSpPr>
          <p:spPr>
            <a:xfrm>
              <a:off x="0" y="6400800"/>
              <a:ext cx="1262063" cy="457200"/>
            </a:xfrm>
            <a:prstGeom prst="rect">
              <a:avLst/>
            </a:prstGeom>
            <a:solidFill>
              <a:srgbClr val="5125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787775" y="6400800"/>
              <a:ext cx="8404225" cy="457200"/>
            </a:xfrm>
            <a:prstGeom prst="rect">
              <a:avLst/>
            </a:prstGeom>
            <a:solidFill>
              <a:srgbClr val="7698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/>
                <a:t>Dipartimento di Scienze Mediche e Biologiche</a:t>
              </a:r>
            </a:p>
          </p:txBody>
        </p:sp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692" y="6408685"/>
              <a:ext cx="429571" cy="437994"/>
            </a:xfrm>
            <a:prstGeom prst="rect">
              <a:avLst/>
            </a:prstGeom>
          </p:spPr>
        </p:pic>
        <p:sp>
          <p:nvSpPr>
            <p:cNvPr id="20" name="Rettangolo 19"/>
            <p:cNvSpPr/>
            <p:nvPr/>
          </p:nvSpPr>
          <p:spPr>
            <a:xfrm>
              <a:off x="1262063" y="6400800"/>
              <a:ext cx="2565081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pic>
          <p:nvPicPr>
            <p:cNvPr id="21" name="Immagin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0745" y="6408686"/>
              <a:ext cx="1069221" cy="437994"/>
            </a:xfrm>
            <a:prstGeom prst="rect">
              <a:avLst/>
            </a:prstGeom>
          </p:spPr>
        </p:pic>
      </p:grpSp>
      <p:sp>
        <p:nvSpPr>
          <p:cNvPr id="14" name="Rettangolo 13"/>
          <p:cNvSpPr/>
          <p:nvPr/>
        </p:nvSpPr>
        <p:spPr>
          <a:xfrm>
            <a:off x="816209" y="0"/>
            <a:ext cx="328996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b="1" dirty="0"/>
              <a:t>HIC SUNT FUTURA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6767" y="681040"/>
            <a:ext cx="1538883" cy="569918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4400" b="1" dirty="0"/>
              <a:t>RIESAME ANNUALE </a:t>
            </a:r>
            <a:r>
              <a:rPr lang="it-IT" sz="4400" b="1" dirty="0" smtClean="0"/>
              <a:t>2014/15</a:t>
            </a:r>
            <a:endParaRPr lang="it-IT" sz="44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194425"/>
              </p:ext>
            </p:extLst>
          </p:nvPr>
        </p:nvGraphicFramePr>
        <p:xfrm>
          <a:off x="1448973" y="465088"/>
          <a:ext cx="10743027" cy="592971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2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6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6253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OBIETTIVI</a:t>
                      </a:r>
                      <a:endParaRPr lang="it-IT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AZIONI</a:t>
                      </a:r>
                      <a:endParaRPr lang="it-IT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989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Migliorare comunicazione studenti/</a:t>
                      </a:r>
                    </a:p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docenti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/>
                        <a:t>-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Completare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caricamento on-line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dei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programmi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 Omogenizzare tra le due sedi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strumenti e metodi di comunicazione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1703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Successo accademico:</a:t>
                      </a:r>
                      <a:r>
                        <a:rPr lang="it-IT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aumentare acquisizione CFU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/>
                        <a:t>-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Monitorare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 gli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esami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 di profitto più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difficili da superare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Offrire corso di “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Abilità allo studio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” per aumentare l'abilità di programmazione degli esami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Proseguire con il progetto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«studenti/tutor 150 ore»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 Migliorare</a:t>
                      </a:r>
                      <a:r>
                        <a:rPr lang="it-IT" sz="1600" b="0" baseline="0" dirty="0" smtClean="0">
                          <a:solidFill>
                            <a:schemeClr val="tx1"/>
                          </a:solidFill>
                        </a:rPr>
                        <a:t> sulla base delle indicazioni degli studenti il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calendario degli esami di profitto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Proseguire nel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monitoraggio de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gli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abbandoni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al 1° e 3° anno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2874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Incentivare la fruizione della mobilità internazionale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b="0" dirty="0" smtClean="0">
                          <a:solidFill>
                            <a:schemeClr val="tx1"/>
                          </a:solidFill>
                        </a:rPr>
                        <a:t>- Incrementare l’offerta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di </a:t>
                      </a:r>
                      <a:r>
                        <a:rPr lang="it-IT" sz="1600" b="1" dirty="0" err="1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it-IT" sz="1600" b="1" i="1" dirty="0" err="1" smtClean="0">
                          <a:solidFill>
                            <a:schemeClr val="tx1"/>
                          </a:solidFill>
                        </a:rPr>
                        <a:t>ilateral</a:t>
                      </a:r>
                      <a:r>
                        <a:rPr lang="it-IT" sz="1600" b="1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600" b="1" i="1" dirty="0" err="1" smtClean="0">
                          <a:solidFill>
                            <a:schemeClr val="tx1"/>
                          </a:solidFill>
                        </a:rPr>
                        <a:t>agreement</a:t>
                      </a:r>
                      <a:endParaRPr lang="it-IT" sz="1600" b="1" dirty="0" smtClean="0"/>
                    </a:p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Mantenere e potenziare servizio di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orientamento per la mobilità internazionale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Aumentare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borse di studio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Erasmus/anno</a:t>
                      </a:r>
                      <a:endParaRPr lang="it-IT" sz="1600" dirty="0" smtClean="0"/>
                    </a:p>
                    <a:p>
                      <a:pPr lvl="0" algn="l"/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610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Migliorare opportunità formative di tirocinio per studenti I° anno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/>
                        <a:t>-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 presenza diurna in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alcune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 strutture</a:t>
                      </a:r>
                      <a:r>
                        <a:rPr lang="it-IT" sz="1600" b="1" baseline="0" dirty="0" smtClean="0">
                          <a:solidFill>
                            <a:schemeClr val="tx1"/>
                          </a:solidFill>
                        </a:rPr>
                        <a:t> operative al fine di stabilizzare l’esperienza clinica degli studenti nella loro prima esposizione</a:t>
                      </a:r>
                      <a:endParaRPr lang="it-IT" sz="1600" dirty="0" smtClean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87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Migliorare la qualità dell’apprendimento clinico in tirocinio in ambiti specifici</a:t>
                      </a:r>
                      <a:endParaRPr lang="it-IT" sz="1600" dirty="0" smtClean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 Aggiornamento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dello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 strumento  «Guida al tirocinio»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per gli studenti del 3° anno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 Riprogettazione del percorso di tirocinio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degli studenti del 3° anno in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area territoriale</a:t>
                      </a:r>
                      <a:endParaRPr lang="it-IT" sz="1600" dirty="0" smtClean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8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54063" y="0"/>
            <a:ext cx="335211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0" y="0"/>
            <a:ext cx="830263" cy="457200"/>
          </a:xfrm>
          <a:prstGeom prst="rect">
            <a:avLst/>
          </a:prstGeom>
          <a:solidFill>
            <a:srgbClr val="512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74123" y="0"/>
            <a:ext cx="8217877" cy="457200"/>
          </a:xfrm>
          <a:prstGeom prst="rect">
            <a:avLst/>
          </a:prstGeom>
          <a:solidFill>
            <a:srgbClr val="76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it-IT" sz="2800" b="1" dirty="0" err="1">
                <a:solidFill>
                  <a:srgbClr val="FFFFFF"/>
                </a:solidFill>
                <a:latin typeface="Helvetica" panose="020B0604020202020204" pitchFamily="34" charset="0"/>
              </a:rPr>
              <a:t>CdS</a:t>
            </a:r>
            <a:r>
              <a:rPr lang="it-IT" sz="2800" b="1" dirty="0">
                <a:solidFill>
                  <a:srgbClr val="FFFFFF"/>
                </a:solidFill>
                <a:latin typeface="Helvetica" panose="020B0604020202020204" pitchFamily="34" charset="0"/>
              </a:rPr>
              <a:t> in Infermieristica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35173" y="681040"/>
            <a:ext cx="11646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0" y="6391544"/>
            <a:ext cx="12192000" cy="457200"/>
            <a:chOff x="0" y="6400800"/>
            <a:chExt cx="12192000" cy="457200"/>
          </a:xfrm>
        </p:grpSpPr>
        <p:sp>
          <p:nvSpPr>
            <p:cNvPr id="16" name="Rettangolo 15"/>
            <p:cNvSpPr/>
            <p:nvPr/>
          </p:nvSpPr>
          <p:spPr>
            <a:xfrm>
              <a:off x="0" y="6400800"/>
              <a:ext cx="1262063" cy="457200"/>
            </a:xfrm>
            <a:prstGeom prst="rect">
              <a:avLst/>
            </a:prstGeom>
            <a:solidFill>
              <a:srgbClr val="5125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787775" y="6400800"/>
              <a:ext cx="8404225" cy="457200"/>
            </a:xfrm>
            <a:prstGeom prst="rect">
              <a:avLst/>
            </a:prstGeom>
            <a:solidFill>
              <a:srgbClr val="7698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/>
                <a:t>Dipartimento di Scienze Mediche e Biologiche</a:t>
              </a:r>
            </a:p>
          </p:txBody>
        </p:sp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692" y="6408685"/>
              <a:ext cx="429571" cy="437994"/>
            </a:xfrm>
            <a:prstGeom prst="rect">
              <a:avLst/>
            </a:prstGeom>
          </p:spPr>
        </p:pic>
        <p:sp>
          <p:nvSpPr>
            <p:cNvPr id="20" name="Rettangolo 19"/>
            <p:cNvSpPr/>
            <p:nvPr/>
          </p:nvSpPr>
          <p:spPr>
            <a:xfrm>
              <a:off x="1262063" y="6400800"/>
              <a:ext cx="2565081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pic>
          <p:nvPicPr>
            <p:cNvPr id="21" name="Immagin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0745" y="6408686"/>
              <a:ext cx="1069221" cy="437994"/>
            </a:xfrm>
            <a:prstGeom prst="rect">
              <a:avLst/>
            </a:prstGeom>
          </p:spPr>
        </p:pic>
      </p:grpSp>
      <p:sp>
        <p:nvSpPr>
          <p:cNvPr id="14" name="Rettangolo 13"/>
          <p:cNvSpPr/>
          <p:nvPr/>
        </p:nvSpPr>
        <p:spPr>
          <a:xfrm>
            <a:off x="816209" y="0"/>
            <a:ext cx="328996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b="1" dirty="0"/>
              <a:t>HIC SUNT FUTURA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062" y="669719"/>
            <a:ext cx="1538883" cy="569918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4400" b="1" dirty="0"/>
              <a:t>RIESAME ANNUALE </a:t>
            </a:r>
            <a:r>
              <a:rPr lang="it-IT" sz="4400" b="1" dirty="0" smtClean="0"/>
              <a:t>2014/15</a:t>
            </a:r>
            <a:endParaRPr lang="it-IT" sz="44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079504"/>
              </p:ext>
            </p:extLst>
          </p:nvPr>
        </p:nvGraphicFramePr>
        <p:xfrm>
          <a:off x="1547945" y="465087"/>
          <a:ext cx="10644055" cy="593434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79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2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648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OBIETTIVI</a:t>
                      </a:r>
                      <a:endParaRPr lang="it-IT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AZIONI</a:t>
                      </a:r>
                      <a:endParaRPr lang="it-IT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7945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Aumentare attrattività </a:t>
                      </a:r>
                      <a:r>
                        <a:rPr lang="it-IT" sz="1600" b="1" dirty="0" err="1" smtClean="0">
                          <a:solidFill>
                            <a:schemeClr val="tx1"/>
                          </a:solidFill>
                        </a:rPr>
                        <a:t>CdS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 e ampliare provenienza geografica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/>
                        <a:t>-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Mantenere e sviluppare relazioni con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Associazioni di volontariato e Comuni, Aziende Sanitarie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Coinvolgere </a:t>
                      </a:r>
                      <a:r>
                        <a:rPr lang="it-IT" sz="1600" i="1" dirty="0" err="1" smtClean="0">
                          <a:solidFill>
                            <a:schemeClr val="tx1"/>
                          </a:solidFill>
                        </a:rPr>
                        <a:t>stakeholders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 per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sensibilizzare alla formazione infermieristica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Intraprendere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azioni progettuali «Terre alte»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per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sensibilizzare giovani alla professione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 Censire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 con ASTU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aree geografiche con rara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provenienza di candidati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7945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Facilitare avvicinamento al mondo del lavoro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/>
                        <a:t>-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Presentare ai neolaureati in forma seminariale le potenziali offerte lavorative (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Fiera delle opportunità)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 Incontri con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il Career Center dell’Università per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avvicinare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lo studente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nelle opportunità di stage e/o di lavoro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 in Italia e all’estero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Negoziare ed offrire  ai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neolaureati la possibilità di sperimentarsi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nelle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Technical </a:t>
                      </a:r>
                      <a:r>
                        <a:rPr lang="it-IT" sz="1600" b="1" dirty="0" err="1" smtClean="0">
                          <a:solidFill>
                            <a:schemeClr val="tx1"/>
                          </a:solidFill>
                        </a:rPr>
                        <a:t>Skills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 e non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presso il Centro di Simulazione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3810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Valorizzare il contributo del </a:t>
                      </a:r>
                      <a:r>
                        <a:rPr lang="it-IT" sz="1600" b="1" dirty="0" err="1" smtClean="0">
                          <a:solidFill>
                            <a:schemeClr val="tx1"/>
                          </a:solidFill>
                        </a:rPr>
                        <a:t>CdS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 e degli studenti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nel miglioramento della pratica infermieristica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b="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Proseguire nelle iniziative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di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ricerca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 presso le Aziende Sanitarie ed Ospedaliere e/o di comunità al fine</a:t>
                      </a:r>
                      <a:endParaRPr lang="it-IT" sz="1600" dirty="0" smtClean="0"/>
                    </a:p>
                    <a:p>
                      <a:pPr lvl="0" algn="l"/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1993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Mantenere livello di competenze acquisire durante il </a:t>
                      </a:r>
                      <a:r>
                        <a:rPr lang="it-IT" sz="1600" b="1" dirty="0" err="1" smtClean="0">
                          <a:solidFill>
                            <a:schemeClr val="tx1"/>
                          </a:solidFill>
                        </a:rPr>
                        <a:t>CdS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/>
                        <a:t>-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Misurare le competenze cliniche, la loro evoluzione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e il timing di prima assunzione (studio INLAV)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- Offrire ai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neolaureati la possibilità di sperimentarsi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nelle 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Technical </a:t>
                      </a:r>
                      <a:r>
                        <a:rPr lang="it-IT" sz="1600" b="1" dirty="0" err="1" smtClean="0">
                          <a:solidFill>
                            <a:schemeClr val="tx1"/>
                          </a:solidFill>
                        </a:rPr>
                        <a:t>skills</a:t>
                      </a:r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 e non </a:t>
                      </a:r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presso il Centro di Simulazione</a:t>
                      </a:r>
                      <a:endParaRPr lang="it-IT" sz="1600" dirty="0" smtClean="0"/>
                    </a:p>
                    <a:p>
                      <a:pPr lvl="0" algn="l"/>
                      <a:endParaRPr lang="it-IT" sz="1600" dirty="0" smtClean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53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54063" y="0"/>
            <a:ext cx="335211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0" y="0"/>
            <a:ext cx="830263" cy="457200"/>
          </a:xfrm>
          <a:prstGeom prst="rect">
            <a:avLst/>
          </a:prstGeom>
          <a:solidFill>
            <a:srgbClr val="512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74123" y="0"/>
            <a:ext cx="8217877" cy="457200"/>
          </a:xfrm>
          <a:prstGeom prst="rect">
            <a:avLst/>
          </a:prstGeom>
          <a:solidFill>
            <a:srgbClr val="76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it-IT" sz="2800" b="1" dirty="0" err="1">
                <a:solidFill>
                  <a:srgbClr val="FFFFFF"/>
                </a:solidFill>
                <a:latin typeface="Helvetica" panose="020B0604020202020204" pitchFamily="34" charset="0"/>
              </a:rPr>
              <a:t>CdS</a:t>
            </a:r>
            <a:r>
              <a:rPr lang="it-IT" sz="2800" b="1" dirty="0">
                <a:solidFill>
                  <a:srgbClr val="FFFFFF"/>
                </a:solidFill>
                <a:latin typeface="Helvetica" panose="020B0604020202020204" pitchFamily="34" charset="0"/>
              </a:rPr>
              <a:t> in Infermieristica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35173" y="681040"/>
            <a:ext cx="11646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0" y="6391544"/>
            <a:ext cx="12192000" cy="457200"/>
            <a:chOff x="0" y="6400800"/>
            <a:chExt cx="12192000" cy="457200"/>
          </a:xfrm>
        </p:grpSpPr>
        <p:sp>
          <p:nvSpPr>
            <p:cNvPr id="16" name="Rettangolo 15"/>
            <p:cNvSpPr/>
            <p:nvPr/>
          </p:nvSpPr>
          <p:spPr>
            <a:xfrm>
              <a:off x="0" y="6400800"/>
              <a:ext cx="1262063" cy="457200"/>
            </a:xfrm>
            <a:prstGeom prst="rect">
              <a:avLst/>
            </a:prstGeom>
            <a:solidFill>
              <a:srgbClr val="5125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787775" y="6400800"/>
              <a:ext cx="8404225" cy="457200"/>
            </a:xfrm>
            <a:prstGeom prst="rect">
              <a:avLst/>
            </a:prstGeom>
            <a:solidFill>
              <a:srgbClr val="7698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/>
                <a:t>Dipartimento di Scienze Mediche e Biologiche</a:t>
              </a:r>
            </a:p>
          </p:txBody>
        </p:sp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692" y="6408685"/>
              <a:ext cx="429571" cy="437994"/>
            </a:xfrm>
            <a:prstGeom prst="rect">
              <a:avLst/>
            </a:prstGeom>
          </p:spPr>
        </p:pic>
        <p:sp>
          <p:nvSpPr>
            <p:cNvPr id="20" name="Rettangolo 19"/>
            <p:cNvSpPr/>
            <p:nvPr/>
          </p:nvSpPr>
          <p:spPr>
            <a:xfrm>
              <a:off x="1262063" y="6400800"/>
              <a:ext cx="2565081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pic>
          <p:nvPicPr>
            <p:cNvPr id="21" name="Immagin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0745" y="6408686"/>
              <a:ext cx="1069221" cy="437994"/>
            </a:xfrm>
            <a:prstGeom prst="rect">
              <a:avLst/>
            </a:prstGeom>
          </p:spPr>
        </p:pic>
      </p:grpSp>
      <p:sp>
        <p:nvSpPr>
          <p:cNvPr id="14" name="Rettangolo 13"/>
          <p:cNvSpPr/>
          <p:nvPr/>
        </p:nvSpPr>
        <p:spPr>
          <a:xfrm>
            <a:off x="816209" y="0"/>
            <a:ext cx="328996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b="1" dirty="0"/>
              <a:t>HIC SUNT FUTURA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062" y="669719"/>
            <a:ext cx="1538883" cy="569918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4400" b="1" dirty="0"/>
              <a:t>RIESAME ANNUALE </a:t>
            </a:r>
            <a:r>
              <a:rPr lang="it-IT" sz="4400" b="1" dirty="0" smtClean="0"/>
              <a:t>2015/16</a:t>
            </a:r>
            <a:endParaRPr lang="it-IT" sz="44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423566"/>
              </p:ext>
            </p:extLst>
          </p:nvPr>
        </p:nvGraphicFramePr>
        <p:xfrm>
          <a:off x="1547945" y="465085"/>
          <a:ext cx="10644055" cy="590381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79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2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5041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OBIETTIVI</a:t>
                      </a:r>
                      <a:endParaRPr lang="it-IT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AZIONI</a:t>
                      </a:r>
                      <a:endParaRPr lang="it-IT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125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/>
                        <a:t>Supportare gli studenti con debiti formativi nel superamento delle lacune nella loro preparazione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/>
                        <a:t>- </a:t>
                      </a:r>
                      <a:r>
                        <a:rPr lang="it-IT" sz="1600" b="1" dirty="0" smtClean="0"/>
                        <a:t>Progettare </a:t>
                      </a:r>
                      <a:r>
                        <a:rPr lang="it-IT" sz="1600" dirty="0" smtClean="0"/>
                        <a:t>un</a:t>
                      </a:r>
                      <a:r>
                        <a:rPr lang="it-IT" sz="1600" b="1" dirty="0" smtClean="0"/>
                        <a:t> sistema</a:t>
                      </a:r>
                      <a:r>
                        <a:rPr lang="it-IT" sz="1600" dirty="0" smtClean="0"/>
                        <a:t> di </a:t>
                      </a:r>
                      <a:r>
                        <a:rPr lang="it-IT" sz="1600" b="1" dirty="0" smtClean="0"/>
                        <a:t>rilevazione dei debiti </a:t>
                      </a:r>
                      <a:r>
                        <a:rPr lang="it-IT" sz="1600" dirty="0" smtClean="0"/>
                        <a:t>formativi degli studenti e del loro superamento con un gruppo sperimentale di docenti delle discipline di base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8961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/>
                        <a:t>Confrontare modelli gestionali dei tirocini con altri </a:t>
                      </a:r>
                      <a:r>
                        <a:rPr lang="it-IT" sz="1600" b="1" dirty="0" err="1" smtClean="0"/>
                        <a:t>CdS</a:t>
                      </a:r>
                      <a:r>
                        <a:rPr lang="it-IT" sz="1600" b="1" dirty="0" smtClean="0"/>
                        <a:t> di Ateneo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/>
                        <a:t>- Attivare</a:t>
                      </a:r>
                      <a:r>
                        <a:rPr lang="it-IT" sz="1600" b="1" dirty="0" smtClean="0"/>
                        <a:t> seminario multi-professionale </a:t>
                      </a:r>
                      <a:r>
                        <a:rPr lang="it-IT" sz="1600" dirty="0" smtClean="0"/>
                        <a:t>per </a:t>
                      </a:r>
                      <a:r>
                        <a:rPr lang="it-IT" sz="1600" b="1" dirty="0" smtClean="0"/>
                        <a:t>confrontare modelli e percorsi gestionali dei tirocini clinici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6642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/>
                        <a:t>Sviluppare la qualità dell’offerta didattica pre-clinica tramite laboratori professionalizzanti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/>
                        <a:t>- Programmare</a:t>
                      </a:r>
                      <a:r>
                        <a:rPr lang="it-IT" sz="1600" b="1" dirty="0" smtClean="0"/>
                        <a:t> </a:t>
                      </a:r>
                      <a:r>
                        <a:rPr lang="it-IT" sz="1600" dirty="0" smtClean="0"/>
                        <a:t>il </a:t>
                      </a:r>
                      <a:r>
                        <a:rPr lang="it-IT" sz="1600" b="1" dirty="0" smtClean="0"/>
                        <a:t>trasferimento</a:t>
                      </a:r>
                      <a:r>
                        <a:rPr lang="it-IT" sz="1600" dirty="0" smtClean="0"/>
                        <a:t> presso il </a:t>
                      </a:r>
                      <a:r>
                        <a:rPr lang="it-IT" sz="1600" b="1" dirty="0" smtClean="0"/>
                        <a:t>Centro di Simulazione </a:t>
                      </a:r>
                      <a:r>
                        <a:rPr lang="it-IT" sz="1600" dirty="0" smtClean="0"/>
                        <a:t>dell’ASIUD le </a:t>
                      </a:r>
                      <a:r>
                        <a:rPr lang="it-IT" sz="1600" b="1" dirty="0" smtClean="0"/>
                        <a:t>attività dei laboratori </a:t>
                      </a:r>
                      <a:r>
                        <a:rPr lang="it-IT" sz="1600" dirty="0" smtClean="0"/>
                        <a:t>professionalizzanti</a:t>
                      </a:r>
                    </a:p>
                    <a:p>
                      <a:pPr lvl="0"/>
                      <a:r>
                        <a:rPr lang="it-IT" sz="1600" dirty="0" smtClean="0"/>
                        <a:t>- Individuare </a:t>
                      </a:r>
                      <a:r>
                        <a:rPr lang="it-IT" sz="1600" b="1" dirty="0" smtClean="0"/>
                        <a:t>opportunità di laboratori </a:t>
                      </a:r>
                      <a:r>
                        <a:rPr lang="it-IT" sz="1600" b="1" dirty="0" err="1" smtClean="0"/>
                        <a:t>multiprofessionali</a:t>
                      </a:r>
                      <a:r>
                        <a:rPr lang="it-IT" sz="1600" b="1" dirty="0" smtClean="0"/>
                        <a:t> </a:t>
                      </a:r>
                      <a:r>
                        <a:rPr lang="it-IT" sz="1600" dirty="0" smtClean="0"/>
                        <a:t>che </a:t>
                      </a:r>
                      <a:r>
                        <a:rPr lang="it-IT" sz="1600" b="1" dirty="0" smtClean="0"/>
                        <a:t>coinvolgono studenti frequentanti</a:t>
                      </a:r>
                      <a:r>
                        <a:rPr lang="it-IT" sz="1600" b="1" baseline="0" dirty="0" smtClean="0"/>
                        <a:t> </a:t>
                      </a:r>
                      <a:r>
                        <a:rPr lang="it-IT" sz="1600" b="1" baseline="0" dirty="0" err="1" smtClean="0"/>
                        <a:t>CdS</a:t>
                      </a:r>
                      <a:r>
                        <a:rPr lang="it-IT" sz="1600" b="1" baseline="0" dirty="0" smtClean="0"/>
                        <a:t> </a:t>
                      </a:r>
                      <a:r>
                        <a:rPr lang="it-IT" sz="1600" b="1" dirty="0" smtClean="0"/>
                        <a:t>diversi</a:t>
                      </a:r>
                      <a:endParaRPr lang="it-IT" sz="1600" dirty="0" smtClean="0"/>
                    </a:p>
                    <a:p>
                      <a:pPr lvl="0" algn="l"/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8047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/>
                        <a:t>Sviluppare la competenza linguistica scientifica (inglese) e facilitare la mobilità internazionale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/>
                        <a:t>- Organizzare</a:t>
                      </a:r>
                      <a:r>
                        <a:rPr lang="it-IT" sz="1600" b="1" dirty="0" smtClean="0"/>
                        <a:t> incontro</a:t>
                      </a:r>
                      <a:r>
                        <a:rPr lang="it-IT" sz="1600" dirty="0" smtClean="0"/>
                        <a:t> annuale di </a:t>
                      </a:r>
                      <a:r>
                        <a:rPr lang="it-IT" sz="1600" b="1" dirty="0" smtClean="0"/>
                        <a:t>condivisione esperienza Erasmus </a:t>
                      </a:r>
                      <a:r>
                        <a:rPr lang="it-IT" sz="1600" dirty="0" smtClean="0"/>
                        <a:t>in lingua inglese</a:t>
                      </a:r>
                    </a:p>
                    <a:p>
                      <a:pPr lvl="0"/>
                      <a:r>
                        <a:rPr lang="it-IT" sz="1600" dirty="0" smtClean="0"/>
                        <a:t>- Organizzare </a:t>
                      </a:r>
                      <a:r>
                        <a:rPr lang="it-IT" sz="1600" b="1" dirty="0" smtClean="0"/>
                        <a:t>briefing di tirocinio o </a:t>
                      </a:r>
                      <a:r>
                        <a:rPr lang="it-IT" sz="1600" b="1" dirty="0" err="1" smtClean="0"/>
                        <a:t>debriefing</a:t>
                      </a:r>
                      <a:r>
                        <a:rPr lang="it-IT" sz="1600" b="1" dirty="0" smtClean="0"/>
                        <a:t> in lingua inglese</a:t>
                      </a:r>
                      <a:endParaRPr lang="it-IT" sz="1600" dirty="0" smtClean="0"/>
                    </a:p>
                    <a:p>
                      <a:pPr lvl="0" algn="l"/>
                      <a:endParaRPr lang="it-IT" sz="1600" dirty="0" smtClean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44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754063" y="0"/>
            <a:ext cx="335211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0" y="0"/>
            <a:ext cx="830263" cy="457200"/>
          </a:xfrm>
          <a:prstGeom prst="rect">
            <a:avLst/>
          </a:prstGeom>
          <a:solidFill>
            <a:srgbClr val="512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974123" y="0"/>
            <a:ext cx="8217877" cy="457200"/>
          </a:xfrm>
          <a:prstGeom prst="rect">
            <a:avLst/>
          </a:prstGeom>
          <a:solidFill>
            <a:srgbClr val="769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it-IT" sz="2800" b="1" dirty="0" err="1">
                <a:solidFill>
                  <a:srgbClr val="FFFFFF"/>
                </a:solidFill>
                <a:latin typeface="Helvetica" panose="020B0604020202020204" pitchFamily="34" charset="0"/>
              </a:rPr>
              <a:t>CdS</a:t>
            </a:r>
            <a:r>
              <a:rPr lang="it-IT" sz="2800" b="1" dirty="0">
                <a:solidFill>
                  <a:srgbClr val="FFFFFF"/>
                </a:solidFill>
                <a:latin typeface="Helvetica" panose="020B0604020202020204" pitchFamily="34" charset="0"/>
              </a:rPr>
              <a:t> in Infermieristica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35173" y="681040"/>
            <a:ext cx="116463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800" b="1" dirty="0">
              <a:solidFill>
                <a:srgbClr val="3078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uppo 14"/>
          <p:cNvGrpSpPr/>
          <p:nvPr/>
        </p:nvGrpSpPr>
        <p:grpSpPr>
          <a:xfrm>
            <a:off x="0" y="6391544"/>
            <a:ext cx="12192000" cy="457200"/>
            <a:chOff x="0" y="6400800"/>
            <a:chExt cx="12192000" cy="457200"/>
          </a:xfrm>
        </p:grpSpPr>
        <p:sp>
          <p:nvSpPr>
            <p:cNvPr id="16" name="Rettangolo 15"/>
            <p:cNvSpPr/>
            <p:nvPr/>
          </p:nvSpPr>
          <p:spPr>
            <a:xfrm>
              <a:off x="0" y="6400800"/>
              <a:ext cx="1262063" cy="457200"/>
            </a:xfrm>
            <a:prstGeom prst="rect">
              <a:avLst/>
            </a:prstGeom>
            <a:solidFill>
              <a:srgbClr val="5125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787775" y="6400800"/>
              <a:ext cx="8404225" cy="457200"/>
            </a:xfrm>
            <a:prstGeom prst="rect">
              <a:avLst/>
            </a:prstGeom>
            <a:solidFill>
              <a:srgbClr val="7698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dirty="0"/>
                <a:t>Dipartimento di Scienze Mediche e Biologiche</a:t>
              </a:r>
            </a:p>
          </p:txBody>
        </p:sp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0692" y="6408685"/>
              <a:ext cx="429571" cy="437994"/>
            </a:xfrm>
            <a:prstGeom prst="rect">
              <a:avLst/>
            </a:prstGeom>
          </p:spPr>
        </p:pic>
        <p:sp>
          <p:nvSpPr>
            <p:cNvPr id="20" name="Rettangolo 19"/>
            <p:cNvSpPr/>
            <p:nvPr/>
          </p:nvSpPr>
          <p:spPr>
            <a:xfrm>
              <a:off x="1262063" y="6400800"/>
              <a:ext cx="2565081" cy="4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pic>
          <p:nvPicPr>
            <p:cNvPr id="21" name="Immagin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0745" y="6408686"/>
              <a:ext cx="1069221" cy="437994"/>
            </a:xfrm>
            <a:prstGeom prst="rect">
              <a:avLst/>
            </a:prstGeom>
          </p:spPr>
        </p:pic>
      </p:grpSp>
      <p:sp>
        <p:nvSpPr>
          <p:cNvPr id="14" name="Rettangolo 13"/>
          <p:cNvSpPr/>
          <p:nvPr/>
        </p:nvSpPr>
        <p:spPr>
          <a:xfrm>
            <a:off x="816209" y="0"/>
            <a:ext cx="328996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b="1" dirty="0"/>
              <a:t>HIC SUNT FUTURA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9062" y="669719"/>
            <a:ext cx="1538883" cy="569918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4400" b="1" dirty="0"/>
              <a:t>RIESAME </a:t>
            </a:r>
            <a:r>
              <a:rPr lang="it-IT" sz="4400" b="1"/>
              <a:t>ANNUALE </a:t>
            </a:r>
            <a:r>
              <a:rPr lang="it-IT" sz="4400" b="1" smtClean="0"/>
              <a:t>2015/16</a:t>
            </a:r>
            <a:endParaRPr lang="it-IT" sz="44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295806"/>
              </p:ext>
            </p:extLst>
          </p:nvPr>
        </p:nvGraphicFramePr>
        <p:xfrm>
          <a:off x="1488175" y="465083"/>
          <a:ext cx="10703826" cy="590381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81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91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3929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OBIETTIVI</a:t>
                      </a:r>
                      <a:endParaRPr lang="it-IT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AZIONI</a:t>
                      </a:r>
                      <a:endParaRPr lang="it-IT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407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/>
                        <a:t>Adeguare la preparazione degli studenti  agli standard attesi dal </a:t>
                      </a:r>
                      <a:r>
                        <a:rPr lang="it-IT" sz="1600" b="1" dirty="0" err="1" smtClean="0"/>
                        <a:t>CdS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/>
                        <a:t>- Progettare ed offrire </a:t>
                      </a:r>
                      <a:r>
                        <a:rPr lang="it-IT" sz="1600" b="1" dirty="0" smtClean="0"/>
                        <a:t>agli studenti che effettuano il passaggio di sede</a:t>
                      </a:r>
                      <a:r>
                        <a:rPr lang="it-IT" sz="1600" dirty="0" smtClean="0"/>
                        <a:t> al 1° anno </a:t>
                      </a:r>
                      <a:r>
                        <a:rPr lang="it-IT" sz="1600" b="1" dirty="0" smtClean="0"/>
                        <a:t>supporto integrativo </a:t>
                      </a:r>
                      <a:r>
                        <a:rPr lang="it-IT" sz="1600" dirty="0" smtClean="0"/>
                        <a:t>con percorsi personalizzati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1784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/>
                        <a:t>Intensificare le risorse tutoriali agli studenti con ritardo di immatricolazione/difficoltà inserimento accademico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/>
                        <a:t>- </a:t>
                      </a:r>
                      <a:r>
                        <a:rPr lang="it-IT" sz="1600" b="1" dirty="0" smtClean="0"/>
                        <a:t>Facilitare l’integrazione  tra studenti </a:t>
                      </a:r>
                      <a:r>
                        <a:rPr lang="it-IT" sz="1600" dirty="0" smtClean="0"/>
                        <a:t>senior e junior</a:t>
                      </a:r>
                    </a:p>
                    <a:p>
                      <a:pPr lvl="0"/>
                      <a:r>
                        <a:rPr lang="it-IT" sz="1600" b="1" dirty="0" smtClean="0"/>
                        <a:t>- Intensificare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b="1" dirty="0" smtClean="0"/>
                        <a:t>l’accompagnamento </a:t>
                      </a:r>
                      <a:r>
                        <a:rPr lang="it-IT" sz="1600" dirty="0" smtClean="0"/>
                        <a:t>tutoriale degli studenti del </a:t>
                      </a:r>
                      <a:r>
                        <a:rPr lang="it-IT" sz="1600" b="1" dirty="0" smtClean="0"/>
                        <a:t>1° anno </a:t>
                      </a:r>
                      <a:r>
                        <a:rPr lang="it-IT" sz="1600" b="0" dirty="0" smtClean="0"/>
                        <a:t>(</a:t>
                      </a:r>
                      <a:r>
                        <a:rPr lang="it-IT" sz="1600" dirty="0" smtClean="0"/>
                        <a:t>incontri personalizzati, laboratori di rinforzo; ASTU progetto Agiata-mente)</a:t>
                      </a:r>
                    </a:p>
                    <a:p>
                      <a:pPr lvl="0"/>
                      <a:r>
                        <a:rPr lang="it-IT" sz="1600" b="1" dirty="0" smtClean="0"/>
                        <a:t>- Attivare</a:t>
                      </a:r>
                      <a:r>
                        <a:rPr lang="it-IT" sz="1600" dirty="0" smtClean="0"/>
                        <a:t> collaborazione con i servizi di Ateneo per erogazione </a:t>
                      </a:r>
                      <a:r>
                        <a:rPr lang="it-IT" sz="1600" b="1" dirty="0" smtClean="0"/>
                        <a:t>percorsi formativi </a:t>
                      </a:r>
                      <a:r>
                        <a:rPr lang="it-IT" sz="1600" b="1" dirty="0" err="1" smtClean="0"/>
                        <a:t>pre</a:t>
                      </a:r>
                      <a:r>
                        <a:rPr lang="it-IT" sz="1600" b="1" dirty="0" smtClean="0"/>
                        <a:t>-laurea  sulle discipline di base</a:t>
                      </a:r>
                      <a:endParaRPr lang="it-IT" sz="1600" dirty="0" smtClean="0"/>
                    </a:p>
                    <a:p>
                      <a:pPr lvl="0"/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8971"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/>
                        <a:t>Introdurre sistemi di valutazione della qualità dei tirocini che consentano confronto nazionale</a:t>
                      </a:r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dirty="0" smtClean="0"/>
                        <a:t>- Concludere la </a:t>
                      </a:r>
                      <a:r>
                        <a:rPr lang="it-IT" sz="1600" b="1" dirty="0" smtClean="0"/>
                        <a:t>rilevazione della qualità dei tirocinio </a:t>
                      </a:r>
                      <a:r>
                        <a:rPr lang="it-IT" sz="1600" dirty="0" smtClean="0"/>
                        <a:t>con lo strumento CLES +T</a:t>
                      </a:r>
                    </a:p>
                    <a:p>
                      <a:pPr lvl="0"/>
                      <a:r>
                        <a:rPr lang="it-IT" sz="1600" dirty="0" smtClean="0"/>
                        <a:t>- Concludere </a:t>
                      </a:r>
                      <a:r>
                        <a:rPr lang="it-IT" sz="1600" b="1" dirty="0" smtClean="0"/>
                        <a:t>processo di validazione </a:t>
                      </a:r>
                      <a:r>
                        <a:rPr lang="it-IT" sz="1600" dirty="0" smtClean="0"/>
                        <a:t>dello strumento </a:t>
                      </a:r>
                      <a:r>
                        <a:rPr lang="it-IT" sz="1600" b="1" dirty="0" smtClean="0"/>
                        <a:t>SVIAT</a:t>
                      </a:r>
                      <a:endParaRPr lang="it-IT" sz="1600" dirty="0" smtClean="0"/>
                    </a:p>
                    <a:p>
                      <a:pPr lvl="0" algn="l"/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87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/>
                        <a:t>Ottimizzare/potenziare la diffusione tempestiva delle informazioni agli studenti frequentanti e non frequentanti</a:t>
                      </a:r>
                      <a:endParaRPr lang="it-IT" sz="1600" dirty="0" smtClean="0"/>
                    </a:p>
                    <a:p>
                      <a:pPr lvl="0"/>
                      <a:endParaRPr lang="it-IT" sz="1600" dirty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b="1" dirty="0" smtClean="0"/>
                        <a:t>- Negoziare e </a:t>
                      </a:r>
                      <a:r>
                        <a:rPr lang="it-IT" sz="1600" dirty="0" smtClean="0"/>
                        <a:t>attivare uno </a:t>
                      </a:r>
                      <a:r>
                        <a:rPr lang="it-IT" sz="1600" b="1" dirty="0" smtClean="0"/>
                        <a:t>spazio «news»</a:t>
                      </a:r>
                      <a:r>
                        <a:rPr lang="it-IT" sz="1600" dirty="0" smtClean="0"/>
                        <a:t> a gestione di un tutor </a:t>
                      </a:r>
                      <a:r>
                        <a:rPr lang="it-IT" sz="1600" b="1" dirty="0" smtClean="0"/>
                        <a:t>per assicurare tempestività </a:t>
                      </a:r>
                      <a:r>
                        <a:rPr lang="it-IT" sz="1600" dirty="0" smtClean="0"/>
                        <a:t>nelle </a:t>
                      </a:r>
                      <a:r>
                        <a:rPr lang="it-IT" sz="1600" b="1" dirty="0" smtClean="0"/>
                        <a:t>comunicazioni</a:t>
                      </a:r>
                      <a:endParaRPr lang="it-IT" sz="1600" dirty="0" smtClean="0"/>
                    </a:p>
                    <a:p>
                      <a:pPr lvl="0"/>
                      <a:r>
                        <a:rPr lang="it-IT" sz="1600" dirty="0" smtClean="0"/>
                        <a:t>- Esplorare e </a:t>
                      </a:r>
                      <a:r>
                        <a:rPr lang="it-IT" sz="1600" b="1" dirty="0" smtClean="0"/>
                        <a:t>stabilire una funzionalità più elevata della pagina web </a:t>
                      </a:r>
                      <a:r>
                        <a:rPr lang="it-IT" sz="1600" dirty="0" smtClean="0"/>
                        <a:t>del </a:t>
                      </a:r>
                      <a:r>
                        <a:rPr lang="it-IT" sz="1600" dirty="0" err="1" smtClean="0"/>
                        <a:t>CdS</a:t>
                      </a:r>
                      <a:endParaRPr lang="it-IT" sz="1600" dirty="0" smtClean="0"/>
                    </a:p>
                    <a:p>
                      <a:pPr lvl="0" algn="l"/>
                      <a:endParaRPr lang="it-IT" sz="1600" dirty="0" smtClean="0"/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45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1938</Words>
  <Application>Microsoft Office PowerPoint</Application>
  <PresentationFormat>Widescreen</PresentationFormat>
  <Paragraphs>209</Paragraphs>
  <Slides>11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Tahoma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Elisa Mattiussi</dc:creator>
  <cp:lastModifiedBy>Debora Fantini</cp:lastModifiedBy>
  <cp:revision>14</cp:revision>
  <cp:lastPrinted>2016-11-03T10:05:00Z</cp:lastPrinted>
  <dcterms:created xsi:type="dcterms:W3CDTF">2016-11-02T07:43:30Z</dcterms:created>
  <dcterms:modified xsi:type="dcterms:W3CDTF">2016-11-07T13:38:29Z</dcterms:modified>
</cp:coreProperties>
</file>